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74" r:id="rId3"/>
    <p:sldId id="261" r:id="rId4"/>
    <p:sldId id="273" r:id="rId5"/>
    <p:sldId id="263" r:id="rId6"/>
    <p:sldId id="258" r:id="rId7"/>
    <p:sldId id="259" r:id="rId8"/>
    <p:sldId id="264" r:id="rId9"/>
    <p:sldId id="265" r:id="rId10"/>
    <p:sldId id="266" r:id="rId11"/>
    <p:sldId id="267" r:id="rId12"/>
    <p:sldId id="268" r:id="rId13"/>
    <p:sldId id="270" r:id="rId14"/>
    <p:sldId id="271" r:id="rId15"/>
    <p:sldId id="272" r:id="rId16"/>
    <p:sldId id="275" r:id="rId17"/>
    <p:sldId id="276" r:id="rId18"/>
  </p:sldIdLst>
  <p:sldSz cx="9144000" cy="6858000" type="screen4x3"/>
  <p:notesSz cx="7102475" cy="10234613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3" autoAdjust="0"/>
    <p:restoredTop sz="94624" autoAdjust="0"/>
  </p:normalViewPr>
  <p:slideViewPr>
    <p:cSldViewPr>
      <p:cViewPr>
        <p:scale>
          <a:sx n="70" d="100"/>
          <a:sy n="70" d="100"/>
        </p:scale>
        <p:origin x="-678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DINAS%20CIPTA%20KARYA%20JATENG\PEKERJAAN%20SATKER%20PKP%20TH%202018\DATA%20PROFIL%20KUMUH%20JATENG\Luasan%20Kumuh%20Per%20Kota-Kab%2018%20Januari%202019%20JATENG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DINAS%20CIPTA%20KARYA%20JATENG\PEKERJAAN%20SATKER%20PKP%20TH%202018\DATA%20PROFIL%20KUMUH%20JATENG\Luasan%20Kumuh%20Per%20Kota-Kab%2018%20Januari%202019%20JATENG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d-ID"/>
  <c:style val="40"/>
  <c:chart>
    <c:title>
      <c:tx>
        <c:rich>
          <a:bodyPr/>
          <a:lstStyle/>
          <a:p>
            <a:pPr>
              <a:defRPr/>
            </a:pPr>
            <a:r>
              <a:rPr lang="en-US"/>
              <a:t>Sisa</a:t>
            </a:r>
            <a:r>
              <a:rPr lang="id-ID"/>
              <a:t> Luasan Kumuh </a:t>
            </a:r>
            <a:r>
              <a:rPr lang="en-US"/>
              <a:t>(Ha)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Sheet5!$D$48</c:f>
              <c:strCache>
                <c:ptCount val="1"/>
                <c:pt idx="0">
                  <c:v>Sisa Kumuh (Ha)</c:v>
                </c:pt>
              </c:strCache>
            </c:strRef>
          </c:tx>
          <c:dLbls>
            <c:dLbl>
              <c:idx val="0"/>
              <c:layout>
                <c:manualLayout>
                  <c:x val="4.5454545454545504E-3"/>
                  <c:y val="2.6881720430107637E-3"/>
                </c:manualLayout>
              </c:layout>
              <c:tx>
                <c:rich>
                  <a:bodyPr/>
                  <a:lstStyle/>
                  <a:p>
                    <a:r>
                      <a:rPr lang="id-ID" sz="1800" b="1"/>
                      <a:t>100%</a:t>
                    </a:r>
                    <a:endParaRPr lang="en-US" sz="1800" b="1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id-ID" sz="1800" b="1"/>
                      <a:t>92%</a:t>
                    </a:r>
                    <a:endParaRPr lang="en-US" sz="1800" b="1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id-ID" sz="1800" b="1"/>
                      <a:t>89%</a:t>
                    </a:r>
                    <a:endParaRPr lang="en-US" sz="1800" b="1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id-ID" sz="1800" b="1"/>
                      <a:t>62%</a:t>
                    </a:r>
                    <a:endParaRPr lang="en-US" sz="1800" b="1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id-ID" sz="1800" b="1"/>
                      <a:t>23%</a:t>
                    </a:r>
                    <a:endParaRPr lang="en-US" sz="1800" b="1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800"/>
                </a:pPr>
                <a:endParaRPr lang="id-ID"/>
              </a:p>
            </c:txPr>
            <c:showVal val="1"/>
          </c:dLbls>
          <c:cat>
            <c:numRef>
              <c:f>Sheet5!$E$45:$J$45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Sheet5!$E$48:$J$48</c:f>
              <c:numCache>
                <c:formatCode>0.00</c:formatCode>
                <c:ptCount val="6"/>
                <c:pt idx="0" formatCode="General">
                  <c:v>3982.88</c:v>
                </c:pt>
                <c:pt idx="1">
                  <c:v>3644.57</c:v>
                </c:pt>
                <c:pt idx="2">
                  <c:v>3555.2799999999997</c:v>
                </c:pt>
                <c:pt idx="3">
                  <c:v>2485.1621000000005</c:v>
                </c:pt>
                <c:pt idx="4">
                  <c:v>919.78500000000054</c:v>
                </c:pt>
              </c:numCache>
            </c:numRef>
          </c:val>
        </c:ser>
        <c:axId val="77665408"/>
        <c:axId val="77666944"/>
      </c:barChart>
      <c:catAx>
        <c:axId val="77665408"/>
        <c:scaling>
          <c:orientation val="minMax"/>
        </c:scaling>
        <c:axPos val="b"/>
        <c:numFmt formatCode="General" sourceLinked="1"/>
        <c:majorTickMark val="none"/>
        <c:tickLblPos val="nextTo"/>
        <c:crossAx val="77666944"/>
        <c:crosses val="autoZero"/>
        <c:auto val="1"/>
        <c:lblAlgn val="ctr"/>
        <c:lblOffset val="100"/>
      </c:catAx>
      <c:valAx>
        <c:axId val="77666944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id-ID"/>
                  <a:t>Luas Kumuh (Ha)</a:t>
                </a:r>
              </a:p>
            </c:rich>
          </c:tx>
          <c:layout/>
        </c:title>
        <c:numFmt formatCode="General" sourceLinked="1"/>
        <c:majorTickMark val="none"/>
        <c:tickLblPos val="nextTo"/>
        <c:crossAx val="77665408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</c:chart>
  <c:txPr>
    <a:bodyPr/>
    <a:lstStyle/>
    <a:p>
      <a:pPr>
        <a:defRPr sz="1800"/>
      </a:pPr>
      <a:endParaRPr lang="id-ID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d-ID"/>
  <c:style val="36"/>
  <c:chart>
    <c:title>
      <c:tx>
        <c:rich>
          <a:bodyPr/>
          <a:lstStyle/>
          <a:p>
            <a:pPr>
              <a:defRPr sz="1400"/>
            </a:pPr>
            <a:r>
              <a:rPr lang="id-ID" sz="1400" baseline="0" dirty="0" smtClean="0"/>
              <a:t>Penanganan </a:t>
            </a:r>
            <a:r>
              <a:rPr lang="id-ID" sz="1400" baseline="0" dirty="0"/>
              <a:t>Kumuh </a:t>
            </a:r>
            <a:r>
              <a:rPr lang="id-ID" sz="1400" baseline="0" dirty="0" smtClean="0"/>
              <a:t>Tahun 2015-2018 (Ha)</a:t>
            </a:r>
            <a:endParaRPr lang="en-US" sz="1400" dirty="0"/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Sheet5!$C$46</c:f>
              <c:strCache>
                <c:ptCount val="1"/>
                <c:pt idx="0">
                  <c:v>Penanganan Kawasan Kumuh  </c:v>
                </c:pt>
              </c:strCache>
            </c:strRef>
          </c:tx>
          <c:dLbls>
            <c:dLbl>
              <c:idx val="0"/>
              <c:layout>
                <c:manualLayout>
                  <c:x val="1.3888888888888944E-2"/>
                  <c:y val="-3.7065641573057181E-2"/>
                </c:manualLayout>
              </c:layout>
              <c:showVal val="1"/>
            </c:dLbl>
            <c:dLbl>
              <c:idx val="1"/>
              <c:layout>
                <c:manualLayout>
                  <c:x val="1.1111111111111141E-2"/>
                  <c:y val="-3.7065641573057181E-2"/>
                </c:manualLayout>
              </c:layout>
              <c:showVal val="1"/>
            </c:dLbl>
            <c:dLbl>
              <c:idx val="2"/>
              <c:layout>
                <c:manualLayout>
                  <c:x val="1.9444444444444445E-2"/>
                  <c:y val="-3.7065641573057181E-2"/>
                </c:manualLayout>
              </c:layout>
              <c:showVal val="1"/>
            </c:dLbl>
            <c:dLbl>
              <c:idx val="3"/>
              <c:layout>
                <c:manualLayout>
                  <c:x val="2.7777777777777944E-3"/>
                  <c:y val="-1.8532820786528584E-2"/>
                </c:manualLayout>
              </c:layout>
              <c:tx>
                <c:rich>
                  <a:bodyPr/>
                  <a:lstStyle/>
                  <a:p>
                    <a:r>
                      <a:rPr lang="en-US" sz="1050"/>
                      <a:t>1565.3</a:t>
                    </a:r>
                    <a:r>
                      <a:rPr lang="id-ID" sz="1050"/>
                      <a:t>8</a:t>
                    </a:r>
                    <a:endParaRPr lang="en-US" sz="105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050"/>
                </a:pPr>
                <a:endParaRPr lang="id-ID"/>
              </a:p>
            </c:txPr>
            <c:showVal val="1"/>
          </c:dLbls>
          <c:cat>
            <c:numRef>
              <c:f>Sheet5!$F$45:$I$45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Sheet5!$F$47:$I$47</c:f>
              <c:numCache>
                <c:formatCode>0.00</c:formatCode>
                <c:ptCount val="4"/>
                <c:pt idx="0">
                  <c:v>338.31</c:v>
                </c:pt>
                <c:pt idx="1">
                  <c:v>89.29</c:v>
                </c:pt>
                <c:pt idx="2">
                  <c:v>1070.1178999999997</c:v>
                </c:pt>
                <c:pt idx="3" formatCode="General">
                  <c:v>1565.3770999999999</c:v>
                </c:pt>
              </c:numCache>
            </c:numRef>
          </c:val>
        </c:ser>
        <c:dLbls>
          <c:showVal val="1"/>
        </c:dLbls>
        <c:shape val="box"/>
        <c:axId val="77694848"/>
        <c:axId val="77696384"/>
        <c:axId val="0"/>
      </c:bar3DChart>
      <c:catAx>
        <c:axId val="7769484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100"/>
            </a:pPr>
            <a:endParaRPr lang="id-ID"/>
          </a:p>
        </c:txPr>
        <c:crossAx val="77696384"/>
        <c:crosses val="autoZero"/>
        <c:auto val="1"/>
        <c:lblAlgn val="ctr"/>
        <c:lblOffset val="100"/>
      </c:catAx>
      <c:valAx>
        <c:axId val="77696384"/>
        <c:scaling>
          <c:orientation val="minMax"/>
        </c:scaling>
        <c:delete val="1"/>
        <c:axPos val="l"/>
        <c:numFmt formatCode="0.00" sourceLinked="1"/>
        <c:tickLblPos val="nextTo"/>
        <c:crossAx val="77694848"/>
        <c:crosses val="autoZero"/>
        <c:crossBetween val="between"/>
      </c:valAx>
    </c:plotArea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l">
              <a:defRPr sz="13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r">
              <a:defRPr sz="1300"/>
            </a:lvl1pPr>
          </a:lstStyle>
          <a:p>
            <a:fld id="{FAE153E8-BECE-439D-9E24-AA627F469E48}" type="datetimeFigureOut">
              <a:rPr lang="id-ID" smtClean="0"/>
              <a:pPr/>
              <a:t>29/04/2019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66" tIns="49533" rIns="99066" bIns="49533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 vert="horz" lIns="99066" tIns="49533" rIns="99066" bIns="49533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l">
              <a:defRPr sz="13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9721106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r">
              <a:defRPr sz="1300"/>
            </a:lvl1pPr>
          </a:lstStyle>
          <a:p>
            <a:fld id="{541767A9-0A29-4419-A04C-0C50DC8B21F8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E52A6-0790-4571-AC9F-0EEC5660FBC8}" type="slidenum">
              <a:rPr lang="id-ID" smtClean="0"/>
              <a:pPr/>
              <a:t>10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1743010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1767A9-0A29-4419-A04C-0C50DC8B21F8}" type="slidenum">
              <a:rPr lang="id-ID" smtClean="0"/>
              <a:pPr/>
              <a:t>11</a:t>
            </a:fld>
            <a:endParaRPr lang="id-ID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3E7DF-9AF3-48BB-B61D-12BB5B297AAE}" type="datetimeFigureOut">
              <a:rPr lang="id-ID" smtClean="0"/>
              <a:pPr/>
              <a:t>29/04/2019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C8F97-030A-40AB-9C34-58E933703AC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3E7DF-9AF3-48BB-B61D-12BB5B297AAE}" type="datetimeFigureOut">
              <a:rPr lang="id-ID" smtClean="0"/>
              <a:pPr/>
              <a:t>29/04/2019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C8F97-030A-40AB-9C34-58E933703AC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3E7DF-9AF3-48BB-B61D-12BB5B297AAE}" type="datetimeFigureOut">
              <a:rPr lang="id-ID" smtClean="0"/>
              <a:pPr/>
              <a:t>29/04/2019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C8F97-030A-40AB-9C34-58E933703AC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3E7DF-9AF3-48BB-B61D-12BB5B297AAE}" type="datetimeFigureOut">
              <a:rPr lang="id-ID" smtClean="0"/>
              <a:pPr/>
              <a:t>29/04/2019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C8F97-030A-40AB-9C34-58E933703AC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3E7DF-9AF3-48BB-B61D-12BB5B297AAE}" type="datetimeFigureOut">
              <a:rPr lang="id-ID" smtClean="0"/>
              <a:pPr/>
              <a:t>29/04/2019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C8F97-030A-40AB-9C34-58E933703AC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3E7DF-9AF3-48BB-B61D-12BB5B297AAE}" type="datetimeFigureOut">
              <a:rPr lang="id-ID" smtClean="0"/>
              <a:pPr/>
              <a:t>29/04/2019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C8F97-030A-40AB-9C34-58E933703AC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3E7DF-9AF3-48BB-B61D-12BB5B297AAE}" type="datetimeFigureOut">
              <a:rPr lang="id-ID" smtClean="0"/>
              <a:pPr/>
              <a:t>29/04/2019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C8F97-030A-40AB-9C34-58E933703AC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3E7DF-9AF3-48BB-B61D-12BB5B297AAE}" type="datetimeFigureOut">
              <a:rPr lang="id-ID" smtClean="0"/>
              <a:pPr/>
              <a:t>29/04/2019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C8F97-030A-40AB-9C34-58E933703AC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3E7DF-9AF3-48BB-B61D-12BB5B297AAE}" type="datetimeFigureOut">
              <a:rPr lang="id-ID" smtClean="0"/>
              <a:pPr/>
              <a:t>29/04/2019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C8F97-030A-40AB-9C34-58E933703AC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3E7DF-9AF3-48BB-B61D-12BB5B297AAE}" type="datetimeFigureOut">
              <a:rPr lang="id-ID" smtClean="0"/>
              <a:pPr/>
              <a:t>29/04/2019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C8F97-030A-40AB-9C34-58E933703AC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3E7DF-9AF3-48BB-B61D-12BB5B297AAE}" type="datetimeFigureOut">
              <a:rPr lang="id-ID" smtClean="0"/>
              <a:pPr/>
              <a:t>29/04/2019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C8F97-030A-40AB-9C34-58E933703AC6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43E7DF-9AF3-48BB-B61D-12BB5B297AAE}" type="datetimeFigureOut">
              <a:rPr lang="id-ID" smtClean="0"/>
              <a:pPr/>
              <a:t>29/04/2019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C8F97-030A-40AB-9C34-58E933703AC6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 flipH="1" flipV="1">
            <a:off x="0" y="-5169"/>
            <a:ext cx="9144000" cy="686317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6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122" name="Picture 2" descr="http://ajb.bumiputera.com/images/uploaded/location/map_indonesi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70" y="1426045"/>
            <a:ext cx="3824654" cy="31652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57840" y="307822"/>
            <a:ext cx="8628321" cy="6237182"/>
          </a:xfrm>
          <a:prstGeom prst="rect">
            <a:avLst/>
          </a:prstGeom>
          <a:solidFill>
            <a:schemeClr val="accent5">
              <a:lumMod val="75000"/>
              <a:alpha val="4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6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133" descr="http://www.brandsoftheworld.com/sites/default/files/styles/logo-thumbnail/public/0023/7572/brand.gif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760" y="528500"/>
            <a:ext cx="528852" cy="652409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5" name="Rectangle 4"/>
          <p:cNvSpPr/>
          <p:nvPr/>
        </p:nvSpPr>
        <p:spPr>
          <a:xfrm>
            <a:off x="1106538" y="430067"/>
            <a:ext cx="4760862" cy="8295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40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4020202020204" pitchFamily="34" charset="0"/>
              </a:rPr>
              <a:t>BALAI PRASARANA</a:t>
            </a:r>
            <a:r>
              <a:rPr kumimoji="0" lang="id-ID" sz="1400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4020202020204" pitchFamily="34" charset="0"/>
              </a:rPr>
              <a:t> PERMUKIMAN WILAYAH JAWA TENGAH </a:t>
            </a:r>
            <a:endParaRPr kumimoji="0" lang="en-GB" sz="14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SemiBold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4020202020204" pitchFamily="34" charset="0"/>
              </a:rPr>
              <a:t>DIREKTORAT JENDERAL CIPTA KARYA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 SemiBold" panose="020B0604020202020204" pitchFamily="34" charset="0"/>
              </a:rPr>
              <a:t>KEMENTERIAN PEKERJAAN UMUM DAN PERUMAHAN RAKYAT</a:t>
            </a:r>
          </a:p>
        </p:txBody>
      </p:sp>
      <p:grpSp>
        <p:nvGrpSpPr>
          <p:cNvPr id="7" name="Group 13">
            <a:extLst>
              <a:ext uri="{FF2B5EF4-FFF2-40B4-BE49-F238E27FC236}">
                <a16:creationId xmlns="" xmlns:a16="http://schemas.microsoft.com/office/drawing/2014/main" id="{64D5BD2E-E898-42B4-B4FF-8A7B8F80D02C}"/>
              </a:ext>
            </a:extLst>
          </p:cNvPr>
          <p:cNvGrpSpPr/>
          <p:nvPr/>
        </p:nvGrpSpPr>
        <p:grpSpPr>
          <a:xfrm>
            <a:off x="4343400" y="1676400"/>
            <a:ext cx="4577580" cy="1929274"/>
            <a:chOff x="5844635" y="3095042"/>
            <a:chExt cx="6103440" cy="1929274"/>
          </a:xfrm>
        </p:grpSpPr>
        <p:sp>
          <p:nvSpPr>
            <p:cNvPr id="12" name="Rectangle 11"/>
            <p:cNvSpPr/>
            <p:nvPr/>
          </p:nvSpPr>
          <p:spPr>
            <a:xfrm rot="5400000" flipH="1">
              <a:off x="5093593" y="4171830"/>
              <a:ext cx="1603528" cy="101443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Subtitle 2"/>
            <p:cNvSpPr txBox="1">
              <a:spLocks/>
            </p:cNvSpPr>
            <p:nvPr/>
          </p:nvSpPr>
          <p:spPr>
            <a:xfrm>
              <a:off x="5946235" y="3095042"/>
              <a:ext cx="6001840" cy="539920"/>
            </a:xfrm>
            <a:prstGeom prst="rect">
              <a:avLst/>
            </a:prstGeom>
          </p:spPr>
          <p:txBody>
            <a:bodyPr vert="horz" lIns="84406" tIns="42203" rIns="84406" bIns="42203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id-ID" sz="2800" b="1" dirty="0" smtClean="0">
                  <a:solidFill>
                    <a:srgbClr val="FFFF00"/>
                  </a:solidFill>
                  <a:latin typeface="Century Gothic" charset="0"/>
                  <a:ea typeface="Century Gothic" charset="0"/>
                  <a:cs typeface="Century Gothic" charset="0"/>
                </a:rPr>
                <a:t>KEGIATAN APBN DALAM RANGKA PENANGANAN PERMUKIMAN KUMUH DI KAWASAN SEMANGGI  KOTA SURAKARTA </a:t>
              </a:r>
              <a:endParaRPr kumimoji="0" lang="id-ID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uLnTx/>
                <a:uFillTx/>
                <a:latin typeface="Century Gothic" charset="0"/>
                <a:ea typeface="Century Gothic" charset="0"/>
                <a:cs typeface="Century Gothic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59669E9B-3CA6-4573-8678-E5296380E7D6}"/>
              </a:ext>
            </a:extLst>
          </p:cNvPr>
          <p:cNvGrpSpPr/>
          <p:nvPr/>
        </p:nvGrpSpPr>
        <p:grpSpPr>
          <a:xfrm>
            <a:off x="1447800" y="1828800"/>
            <a:ext cx="2895600" cy="3048001"/>
            <a:chOff x="5173334" y="539134"/>
            <a:chExt cx="3304507" cy="3608473"/>
          </a:xfrm>
        </p:grpSpPr>
        <p:sp>
          <p:nvSpPr>
            <p:cNvPr id="15" name="Oval 14"/>
            <p:cNvSpPr/>
            <p:nvPr/>
          </p:nvSpPr>
          <p:spPr>
            <a:xfrm>
              <a:off x="5279104" y="539134"/>
              <a:ext cx="3047055" cy="3047055"/>
            </a:xfrm>
            <a:prstGeom prst="ellipse">
              <a:avLst/>
            </a:prstGeom>
            <a:solidFill>
              <a:srgbClr val="FFFF00">
                <a:alpha val="5607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5645112" y="928435"/>
              <a:ext cx="2259943" cy="2259943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 l="-20000" t="-2000" r="-40000" b="-3000"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5173334" y="2254783"/>
              <a:ext cx="1892824" cy="1892824"/>
            </a:xfrm>
            <a:prstGeom prst="ellipse">
              <a:avLst/>
            </a:prstGeom>
            <a:solidFill>
              <a:schemeClr val="bg1">
                <a:alpha val="56078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5372638" y="2457219"/>
              <a:ext cx="1493604" cy="1493604"/>
            </a:xfrm>
            <a:prstGeom prst="ellipse">
              <a:avLst/>
            </a:prstGeom>
            <a:blipFill dpi="0" rotWithShape="1">
              <a:blip r:embed="rId5"/>
              <a:srcRect/>
              <a:stretch>
                <a:fillRect l="-18000" r="-30000"/>
              </a:stretch>
            </a:blip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6851250" y="2897309"/>
              <a:ext cx="731158" cy="731158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2" name="Picture 1">
              <a:extLst>
                <a:ext uri="{FF2B5EF4-FFF2-40B4-BE49-F238E27FC236}">
                  <a16:creationId xmlns="" xmlns:a16="http://schemas.microsoft.com/office/drawing/2014/main" id="{EBCB2ED4-0174-4F32-8F6A-55139909BB1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526952" y="2983582"/>
              <a:ext cx="1950889" cy="859611"/>
            </a:xfrm>
            <a:prstGeom prst="rect">
              <a:avLst/>
            </a:prstGeom>
          </p:spPr>
        </p:pic>
      </p:grpSp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908D2860-54E3-43CE-838F-C9F33FAA4902}"/>
              </a:ext>
            </a:extLst>
          </p:cNvPr>
          <p:cNvCxnSpPr>
            <a:cxnSpLocks/>
          </p:cNvCxnSpPr>
          <p:nvPr/>
        </p:nvCxnSpPr>
        <p:spPr>
          <a:xfrm>
            <a:off x="507302" y="5954902"/>
            <a:ext cx="240592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956CA672-AFAD-410D-A58F-10C6F5F028BA}"/>
              </a:ext>
            </a:extLst>
          </p:cNvPr>
          <p:cNvSpPr/>
          <p:nvPr/>
        </p:nvSpPr>
        <p:spPr>
          <a:xfrm>
            <a:off x="449062" y="6015343"/>
            <a:ext cx="7170938" cy="3079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err="1">
                <a:latin typeface="Bahnschrift" panose="020B0502040204020203" pitchFamily="34" charset="0"/>
                <a:cs typeface="Calibri Light" panose="020F0302020204030204" pitchFamily="34" charset="0"/>
              </a:rPr>
              <a:t>Disampaikan</a:t>
            </a:r>
            <a:r>
              <a:rPr lang="en-US" sz="1400" dirty="0">
                <a:latin typeface="Bahnschrift" panose="020B0502040204020203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Bahnschrift" panose="020B0502040204020203" pitchFamily="34" charset="0"/>
                <a:cs typeface="Calibri Light" panose="020F0302020204030204" pitchFamily="34" charset="0"/>
              </a:rPr>
              <a:t>dalam</a:t>
            </a:r>
            <a:r>
              <a:rPr lang="en-US" sz="1400" dirty="0">
                <a:latin typeface="Bahnschrift" panose="020B0502040204020203" pitchFamily="34" charset="0"/>
                <a:cs typeface="Calibri Light" panose="020F0302020204030204" pitchFamily="34" charset="0"/>
              </a:rPr>
              <a:t> acara : </a:t>
            </a:r>
            <a:r>
              <a:rPr lang="id-ID" sz="1400" dirty="0" smtClean="0">
                <a:latin typeface="Bahnschrift" panose="020B0502040204020203" pitchFamily="34" charset="0"/>
                <a:cs typeface="Calibri Light" panose="020F0302020204030204" pitchFamily="34" charset="0"/>
              </a:rPr>
              <a:t>Pembinaan Teknis  Pengawasan dan Pengendalian Kawasan Kumuh </a:t>
            </a:r>
            <a:endParaRPr lang="en-US" sz="1400" dirty="0">
              <a:latin typeface="Bahnschrift" panose="020B0502040204020203" pitchFamily="34" charset="0"/>
              <a:cs typeface="Calibri Light" panose="020F0302020204030204" pitchFamily="34" charset="0"/>
            </a:endParaRPr>
          </a:p>
          <a:p>
            <a:r>
              <a:rPr lang="en-US" sz="1400" dirty="0">
                <a:latin typeface="Bahnschrift" panose="020B0502040204020203" pitchFamily="34" charset="0"/>
                <a:cs typeface="Calibri Light" panose="020F0302020204030204" pitchFamily="34" charset="0"/>
              </a:rPr>
              <a:t>Kota Surakarta, 29 April 2019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419600" y="3962400"/>
            <a:ext cx="5867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id-ID" sz="1400" b="1" dirty="0" smtClean="0">
                <a:solidFill>
                  <a:schemeClr val="bg1"/>
                </a:solidFill>
                <a:cs typeface="Avenir Next Condensed Medium"/>
              </a:rPr>
              <a:t>Disampaikan oleh:</a:t>
            </a:r>
          </a:p>
          <a:p>
            <a:pPr>
              <a:defRPr/>
            </a:pPr>
            <a:r>
              <a:rPr lang="id-ID" sz="1400" b="1" dirty="0" smtClean="0">
                <a:solidFill>
                  <a:schemeClr val="bg1"/>
                </a:solidFill>
                <a:cs typeface="Avenir Next Condensed Medium"/>
              </a:rPr>
              <a:t>IR. SUGIHARJO, MPPM </a:t>
            </a:r>
          </a:p>
          <a:p>
            <a:pPr>
              <a:defRPr/>
            </a:pPr>
            <a:r>
              <a:rPr lang="id-ID" sz="1200" b="1" dirty="0" smtClean="0">
                <a:solidFill>
                  <a:schemeClr val="bg1"/>
                </a:solidFill>
                <a:cs typeface="Avenir Next Condensed Medium"/>
              </a:rPr>
              <a:t>KEPALA BALAI PRASARANA PERMUKIMAN WILAYAH JAWA TENGAH </a:t>
            </a:r>
            <a:endParaRPr lang="id-ID" sz="1200" b="1" dirty="0">
              <a:solidFill>
                <a:schemeClr val="bg1"/>
              </a:solidFill>
              <a:cs typeface="Avenir Next Condensed Medium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911620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63254"/>
            <a:ext cx="9144000" cy="4540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00"/>
              </a:solidFill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603251" y="250554"/>
            <a:ext cx="75819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sz="1600" noProof="1" smtClean="0">
                <a:solidFill>
                  <a:prstClr val="white"/>
                </a:solidFill>
                <a:latin typeface="Franklin Gothic Medium Cond" pitchFamily="34" charset="0"/>
              </a:rPr>
              <a:t>OPTIMALISASI ME IPAL KOTA SURAKARTA (SEMANGGI) TA 2018</a:t>
            </a:r>
            <a:endParaRPr lang="id-ID" sz="1600" noProof="1">
              <a:solidFill>
                <a:prstClr val="white"/>
              </a:solidFill>
              <a:latin typeface="Franklin Gothic Medium Cond" pitchFamily="34" charset="0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238125" y="188640"/>
            <a:ext cx="365125" cy="600075"/>
          </a:xfrm>
          <a:prstGeom prst="chevron">
            <a:avLst>
              <a:gd name="adj" fmla="val 6764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317" y="2900067"/>
            <a:ext cx="2857500" cy="461665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prstClr val="black"/>
                </a:solidFill>
              </a:rPr>
              <a:t>Lay-out IPAL </a:t>
            </a:r>
            <a:r>
              <a:rPr lang="en-US" sz="1200" b="1" dirty="0" err="1" smtClean="0">
                <a:solidFill>
                  <a:prstClr val="black"/>
                </a:solidFill>
              </a:rPr>
              <a:t>Semanggi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 err="1" smtClean="0">
                <a:solidFill>
                  <a:prstClr val="black"/>
                </a:solidFill>
              </a:rPr>
              <a:t>Tampak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 err="1" smtClean="0">
                <a:solidFill>
                  <a:prstClr val="black"/>
                </a:solidFill>
              </a:rPr>
              <a:t>Atas</a:t>
            </a:r>
            <a:r>
              <a:rPr lang="id-ID" sz="1200" b="1" dirty="0" smtClean="0">
                <a:solidFill>
                  <a:prstClr val="black"/>
                </a:solidFill>
              </a:rPr>
              <a:t> (100%)</a:t>
            </a:r>
            <a:endParaRPr lang="en-US" sz="1200" b="1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87825" y="2896764"/>
            <a:ext cx="2968356" cy="276999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prstClr val="black"/>
                </a:solidFill>
              </a:rPr>
              <a:t>MCC (Motor Control Center)</a:t>
            </a:r>
            <a:endParaRPr lang="en-US" sz="1200" b="1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30801" y="2896764"/>
            <a:ext cx="3005696" cy="276999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err="1" smtClean="0">
                <a:solidFill>
                  <a:prstClr val="black"/>
                </a:solidFill>
              </a:rPr>
              <a:t>Kelengkapana</a:t>
            </a:r>
            <a:r>
              <a:rPr lang="en-US" sz="1200" b="1" dirty="0" smtClean="0">
                <a:solidFill>
                  <a:prstClr val="black"/>
                </a:solidFill>
              </a:rPr>
              <a:t> Remote Terminal Unit  (MTU) </a:t>
            </a:r>
            <a:endParaRPr lang="en-US" sz="1200" b="1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7505" y="5733258"/>
            <a:ext cx="2857500" cy="276999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prstClr val="black"/>
                </a:solidFill>
              </a:rPr>
              <a:t>Sensor Air </a:t>
            </a:r>
            <a:r>
              <a:rPr lang="en-US" sz="1200" b="1" dirty="0" err="1" smtClean="0">
                <a:solidFill>
                  <a:prstClr val="black"/>
                </a:solidFill>
              </a:rPr>
              <a:t>Limbah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 err="1" smtClean="0">
                <a:solidFill>
                  <a:prstClr val="black"/>
                </a:solidFill>
              </a:rPr>
              <a:t>di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 err="1" smtClean="0">
                <a:solidFill>
                  <a:prstClr val="black"/>
                </a:solidFill>
              </a:rPr>
              <a:t>Kolam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 err="1" smtClean="0">
                <a:solidFill>
                  <a:prstClr val="black"/>
                </a:solidFill>
              </a:rPr>
              <a:t>Sedimentasi</a:t>
            </a:r>
            <a:endParaRPr lang="en-US" sz="1200" b="1" dirty="0">
              <a:solidFill>
                <a:prstClr val="black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12833" y="5729954"/>
            <a:ext cx="2857500" cy="461665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prstClr val="black"/>
                </a:solidFill>
              </a:rPr>
              <a:t>Live SCADA </a:t>
            </a:r>
            <a:r>
              <a:rPr lang="en-US" sz="1200" b="1" dirty="0" err="1" smtClean="0">
                <a:solidFill>
                  <a:prstClr val="black"/>
                </a:solidFill>
              </a:rPr>
              <a:t>di</a:t>
            </a:r>
            <a:r>
              <a:rPr lang="en-US" sz="1200" b="1" dirty="0" smtClean="0">
                <a:solidFill>
                  <a:prstClr val="black"/>
                </a:solidFill>
              </a:rPr>
              <a:t> Master Station IPAL </a:t>
            </a:r>
            <a:r>
              <a:rPr lang="en-US" sz="1200" b="1" dirty="0" err="1" smtClean="0">
                <a:solidFill>
                  <a:prstClr val="black"/>
                </a:solidFill>
              </a:rPr>
              <a:t>Semanggi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endParaRPr lang="en-US" sz="1200" b="1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156177" y="5729953"/>
            <a:ext cx="2857500" cy="277000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err="1" smtClean="0">
                <a:solidFill>
                  <a:prstClr val="black"/>
                </a:solidFill>
              </a:rPr>
              <a:t>Operasional</a:t>
            </a:r>
            <a:r>
              <a:rPr lang="en-US" sz="1200" b="1" dirty="0" smtClean="0">
                <a:solidFill>
                  <a:prstClr val="black"/>
                </a:solidFill>
              </a:rPr>
              <a:t> SCADA </a:t>
            </a:r>
            <a:r>
              <a:rPr lang="en-US" sz="1200" b="1" dirty="0" err="1" smtClean="0">
                <a:solidFill>
                  <a:prstClr val="black"/>
                </a:solidFill>
              </a:rPr>
              <a:t>menggunakan</a:t>
            </a:r>
            <a:r>
              <a:rPr lang="en-US" sz="1200" b="1" dirty="0" smtClean="0">
                <a:solidFill>
                  <a:prstClr val="black"/>
                </a:solidFill>
              </a:rPr>
              <a:t> Gadget</a:t>
            </a:r>
            <a:endParaRPr lang="en-US" sz="1200" b="1" dirty="0">
              <a:solidFill>
                <a:prstClr val="black"/>
              </a:solidFill>
            </a:endParaRPr>
          </a:p>
        </p:txBody>
      </p:sp>
      <p:pic>
        <p:nvPicPr>
          <p:cNvPr id="29699" name="Picture 3" descr="E:\LAYOUT DRONE IPAL SEMANGGI\JPG\DJI_0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473" y="914400"/>
            <a:ext cx="2844487" cy="1996482"/>
          </a:xfrm>
          <a:prstGeom prst="rect">
            <a:avLst/>
          </a:prstGeom>
          <a:noFill/>
        </p:spPr>
      </p:pic>
      <p:pic>
        <p:nvPicPr>
          <p:cNvPr id="29701" name="Picture 5" descr="E:\z\DL\Foto Monev Persiapan PHO\IMG_8437~phot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64208" y="3429001"/>
            <a:ext cx="2827606" cy="2299939"/>
          </a:xfrm>
          <a:prstGeom prst="rect">
            <a:avLst/>
          </a:prstGeom>
          <a:noFill/>
        </p:spPr>
      </p:pic>
      <p:pic>
        <p:nvPicPr>
          <p:cNvPr id="29702" name="Picture 6" descr="E:\z\DL\Foto Pelatihan SCADA\1be34020-2b6a-40cf-b03e-c38b19832cec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11943" y="3429000"/>
            <a:ext cx="2866826" cy="2286000"/>
          </a:xfrm>
          <a:prstGeom prst="rect">
            <a:avLst/>
          </a:prstGeom>
          <a:noFill/>
        </p:spPr>
      </p:pic>
      <p:pic>
        <p:nvPicPr>
          <p:cNvPr id="29703" name="Picture 7" descr="E:\z\DL\Foto PAk Suradi IPAL Semanggi 28112018\94f88a26-20f9-461f-b075-7fae0f76740a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4300" y="3429000"/>
            <a:ext cx="2827606" cy="2297430"/>
          </a:xfrm>
          <a:prstGeom prst="rect">
            <a:avLst/>
          </a:prstGeom>
          <a:noFill/>
        </p:spPr>
      </p:pic>
      <p:pic>
        <p:nvPicPr>
          <p:cNvPr id="28" name="Picture 27" descr="G:\IMG_8205~photo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49108" y="914400"/>
            <a:ext cx="2943031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5" name="Picture 9" descr="E:\foto Kegiatan OPT ME IPAL KOTA SKA\panel MCC\IMG-20181105-WA0033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995246" y="914400"/>
            <a:ext cx="2954215" cy="1981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3577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Rectangle 17"/>
          <p:cNvSpPr/>
          <p:nvPr/>
        </p:nvSpPr>
        <p:spPr>
          <a:xfrm>
            <a:off x="0" y="74614"/>
            <a:ext cx="9144000" cy="53498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00"/>
              </a:solidFill>
            </a:endParaRPr>
          </a:p>
        </p:txBody>
      </p:sp>
      <p:sp>
        <p:nvSpPr>
          <p:cNvPr id="19" name="Chevron 18"/>
          <p:cNvSpPr/>
          <p:nvPr/>
        </p:nvSpPr>
        <p:spPr>
          <a:xfrm>
            <a:off x="228601" y="0"/>
            <a:ext cx="304800" cy="609601"/>
          </a:xfrm>
          <a:prstGeom prst="chevron">
            <a:avLst>
              <a:gd name="adj" fmla="val 6764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>
              <a:solidFill>
                <a:prstClr val="black"/>
              </a:solidFill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206338" y="941463"/>
            <a:ext cx="2664777" cy="303628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  <a:tabLst>
                <a:tab pos="918353" algn="l"/>
                <a:tab pos="1536710" algn="l"/>
                <a:tab pos="2275845" algn="l"/>
              </a:tabLst>
            </a:pPr>
            <a:r>
              <a:rPr sz="1900" dirty="0">
                <a:latin typeface="+mj-lt"/>
                <a:cs typeface="Maiandra GD"/>
              </a:rPr>
              <a:t>P</a:t>
            </a:r>
            <a:r>
              <a:rPr sz="1100" dirty="0">
                <a:latin typeface="+mj-lt"/>
                <a:cs typeface="Maiandra GD"/>
              </a:rPr>
              <a:t>eningkatan	</a:t>
            </a:r>
            <a:r>
              <a:rPr sz="1100" spc="-4" dirty="0">
                <a:latin typeface="+mj-lt"/>
                <a:cs typeface="Maiandra GD"/>
              </a:rPr>
              <a:t>cakupan	</a:t>
            </a:r>
            <a:r>
              <a:rPr sz="1100" spc="4" dirty="0">
                <a:latin typeface="+mj-lt"/>
                <a:cs typeface="Maiandra GD"/>
              </a:rPr>
              <a:t>pelayanan	</a:t>
            </a:r>
            <a:r>
              <a:rPr sz="1100" dirty="0">
                <a:latin typeface="+mj-lt"/>
                <a:cs typeface="Maiandra GD"/>
              </a:rPr>
              <a:t>secara</a:t>
            </a:r>
            <a:endParaRPr sz="1100">
              <a:latin typeface="+mj-lt"/>
              <a:cs typeface="Maiandra GD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06345" y="1250714"/>
            <a:ext cx="2668148" cy="352567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 marR="4453">
              <a:lnSpc>
                <a:spcPct val="101099"/>
              </a:lnSpc>
              <a:spcBef>
                <a:spcPts val="83"/>
              </a:spcBef>
              <a:tabLst>
                <a:tab pos="612792" algn="l"/>
                <a:tab pos="835423" algn="l"/>
                <a:tab pos="1081987" algn="l"/>
                <a:tab pos="1569549" algn="l"/>
                <a:tab pos="1676411" algn="l"/>
                <a:tab pos="2087722" algn="l"/>
                <a:tab pos="2414990" algn="l"/>
              </a:tabLst>
            </a:pPr>
            <a:r>
              <a:rPr sz="1100" spc="-31" dirty="0">
                <a:latin typeface="+mj-lt"/>
                <a:cs typeface="Maiandra GD"/>
              </a:rPr>
              <a:t>k</a:t>
            </a:r>
            <a:r>
              <a:rPr sz="1100" dirty="0">
                <a:latin typeface="+mj-lt"/>
                <a:cs typeface="Maiandra GD"/>
              </a:rPr>
              <a:t>eseluruhan	di	wila</a:t>
            </a:r>
            <a:r>
              <a:rPr sz="1100" spc="13" dirty="0">
                <a:latin typeface="+mj-lt"/>
                <a:cs typeface="Maiandra GD"/>
              </a:rPr>
              <a:t>y</a:t>
            </a:r>
            <a:r>
              <a:rPr sz="1100" spc="4" dirty="0">
                <a:latin typeface="+mj-lt"/>
                <a:cs typeface="Maiandra GD"/>
              </a:rPr>
              <a:t>ah</a:t>
            </a:r>
            <a:r>
              <a:rPr sz="1100" dirty="0">
                <a:latin typeface="+mj-lt"/>
                <a:cs typeface="Maiandra GD"/>
              </a:rPr>
              <a:t>		</a:t>
            </a:r>
            <a:r>
              <a:rPr sz="1100" spc="4" dirty="0">
                <a:latin typeface="+mj-lt"/>
                <a:cs typeface="Maiandra GD"/>
              </a:rPr>
              <a:t>Kota</a:t>
            </a:r>
            <a:r>
              <a:rPr sz="1100" dirty="0">
                <a:latin typeface="+mj-lt"/>
                <a:cs typeface="Maiandra GD"/>
              </a:rPr>
              <a:t>	</a:t>
            </a:r>
            <a:r>
              <a:rPr sz="1100" spc="9" dirty="0">
                <a:latin typeface="+mj-lt"/>
                <a:cs typeface="Maiandra GD"/>
              </a:rPr>
              <a:t>S</a:t>
            </a:r>
            <a:r>
              <a:rPr sz="1100" dirty="0">
                <a:latin typeface="+mj-lt"/>
                <a:cs typeface="Maiandra GD"/>
              </a:rPr>
              <a:t>urakarta  </a:t>
            </a:r>
            <a:r>
              <a:rPr sz="1100" spc="4" dirty="0">
                <a:latin typeface="+mj-lt"/>
                <a:cs typeface="Maiandra GD"/>
              </a:rPr>
              <a:t>menjadi</a:t>
            </a:r>
            <a:r>
              <a:rPr sz="1100" dirty="0">
                <a:latin typeface="+mj-lt"/>
                <a:cs typeface="Maiandra GD"/>
              </a:rPr>
              <a:t>	</a:t>
            </a:r>
            <a:r>
              <a:rPr sz="1100" spc="4" dirty="0">
                <a:latin typeface="+mj-lt"/>
                <a:cs typeface="Maiandra GD"/>
              </a:rPr>
              <a:t>100%</a:t>
            </a:r>
            <a:r>
              <a:rPr sz="1100" dirty="0">
                <a:latin typeface="+mj-lt"/>
                <a:cs typeface="Maiandra GD"/>
              </a:rPr>
              <a:t>	</a:t>
            </a:r>
            <a:r>
              <a:rPr sz="1100" spc="-259" dirty="0">
                <a:latin typeface="+mj-lt"/>
                <a:cs typeface="Maiandra GD"/>
              </a:rPr>
              <a:t> </a:t>
            </a:r>
            <a:r>
              <a:rPr sz="1100" spc="4" dirty="0">
                <a:latin typeface="+mj-lt"/>
                <a:cs typeface="Maiandra GD"/>
              </a:rPr>
              <a:t>dan</a:t>
            </a:r>
            <a:r>
              <a:rPr sz="1100" dirty="0">
                <a:latin typeface="+mj-lt"/>
                <a:cs typeface="Maiandra GD"/>
              </a:rPr>
              <a:t>	</a:t>
            </a:r>
            <a:r>
              <a:rPr sz="1100" spc="4" dirty="0">
                <a:latin typeface="+mj-lt"/>
                <a:cs typeface="Maiandra GD"/>
              </a:rPr>
              <a:t>pen</a:t>
            </a:r>
            <a:r>
              <a:rPr sz="1100" spc="-13" dirty="0">
                <a:latin typeface="+mj-lt"/>
                <a:cs typeface="Maiandra GD"/>
              </a:rPr>
              <a:t>i</a:t>
            </a:r>
            <a:r>
              <a:rPr sz="1100" spc="13" dirty="0">
                <a:latin typeface="+mj-lt"/>
                <a:cs typeface="Maiandra GD"/>
              </a:rPr>
              <a:t>n</a:t>
            </a:r>
            <a:r>
              <a:rPr sz="1100" spc="4" dirty="0">
                <a:latin typeface="+mj-lt"/>
                <a:cs typeface="Maiandra GD"/>
              </a:rPr>
              <a:t>g</a:t>
            </a:r>
            <a:r>
              <a:rPr sz="1100" spc="-26" dirty="0">
                <a:latin typeface="+mj-lt"/>
                <a:cs typeface="Maiandra GD"/>
              </a:rPr>
              <a:t>k</a:t>
            </a:r>
            <a:r>
              <a:rPr sz="1100" dirty="0">
                <a:latin typeface="+mj-lt"/>
                <a:cs typeface="Maiandra GD"/>
              </a:rPr>
              <a:t>atan	</a:t>
            </a:r>
            <a:r>
              <a:rPr sz="1100" spc="4" dirty="0">
                <a:latin typeface="+mj-lt"/>
                <a:cs typeface="Maiandra GD"/>
              </a:rPr>
              <a:t>jam</a:t>
            </a:r>
            <a:endParaRPr sz="1100">
              <a:latin typeface="+mj-lt"/>
              <a:cs typeface="Maiandra GD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06345" y="1585873"/>
            <a:ext cx="2671518" cy="352567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 marR="4453">
              <a:lnSpc>
                <a:spcPct val="101000"/>
              </a:lnSpc>
              <a:spcBef>
                <a:spcPts val="83"/>
              </a:spcBef>
            </a:pPr>
            <a:r>
              <a:rPr sz="1100" dirty="0">
                <a:latin typeface="+mj-lt"/>
                <a:cs typeface="Maiandra GD"/>
              </a:rPr>
              <a:t>pengaliran dari rata-rata </a:t>
            </a:r>
            <a:r>
              <a:rPr sz="1100" spc="4" dirty="0">
                <a:latin typeface="+mj-lt"/>
                <a:cs typeface="Maiandra GD"/>
              </a:rPr>
              <a:t>22 jam </a:t>
            </a:r>
            <a:r>
              <a:rPr sz="1100" dirty="0">
                <a:latin typeface="+mj-lt"/>
                <a:cs typeface="Maiandra GD"/>
              </a:rPr>
              <a:t>perhari  </a:t>
            </a:r>
            <a:r>
              <a:rPr sz="1100" spc="4" dirty="0">
                <a:latin typeface="+mj-lt"/>
                <a:cs typeface="Maiandra GD"/>
              </a:rPr>
              <a:t>menjadi 24 jam </a:t>
            </a:r>
            <a:r>
              <a:rPr sz="1100" dirty="0">
                <a:latin typeface="+mj-lt"/>
                <a:cs typeface="Maiandra GD"/>
              </a:rPr>
              <a:t>per</a:t>
            </a:r>
            <a:r>
              <a:rPr sz="1100" spc="-13" dirty="0">
                <a:latin typeface="+mj-lt"/>
                <a:cs typeface="Maiandra GD"/>
              </a:rPr>
              <a:t> </a:t>
            </a:r>
            <a:r>
              <a:rPr sz="1100" dirty="0">
                <a:latin typeface="+mj-lt"/>
                <a:cs typeface="Maiandra GD"/>
              </a:rPr>
              <a:t>hari.</a:t>
            </a:r>
            <a:endParaRPr sz="1100">
              <a:latin typeface="+mj-lt"/>
              <a:cs typeface="Maiandra GD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06338" y="6063175"/>
            <a:ext cx="3451262" cy="192881"/>
          </a:xfrm>
          <a:prstGeom prst="rect">
            <a:avLst/>
          </a:prstGeom>
        </p:spPr>
        <p:txBody>
          <a:bodyPr vert="horz" wrap="square" lIns="0" tIns="23376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1100" spc="4" smtClean="0">
                <a:solidFill>
                  <a:srgbClr val="231F20"/>
                </a:solidFill>
                <a:latin typeface="+mj-lt"/>
                <a:cs typeface="Maiandra GD"/>
              </a:rPr>
              <a:t>APBN </a:t>
            </a:r>
            <a:r>
              <a:rPr sz="1100" dirty="0">
                <a:solidFill>
                  <a:srgbClr val="231F20"/>
                </a:solidFill>
                <a:latin typeface="+mj-lt"/>
                <a:cs typeface="Maiandra GD"/>
              </a:rPr>
              <a:t>MYC </a:t>
            </a:r>
            <a:r>
              <a:rPr sz="1100" spc="4">
                <a:solidFill>
                  <a:srgbClr val="231F20"/>
                </a:solidFill>
                <a:latin typeface="+mj-lt"/>
                <a:cs typeface="Maiandra GD"/>
              </a:rPr>
              <a:t>2016-2018 </a:t>
            </a:r>
            <a:r>
              <a:rPr sz="1100" smtClean="0">
                <a:solidFill>
                  <a:srgbClr val="231F20"/>
                </a:solidFill>
                <a:latin typeface="+mj-lt"/>
                <a:cs typeface="Maiandra GD"/>
              </a:rPr>
              <a:t>:   </a:t>
            </a:r>
            <a:r>
              <a:rPr sz="1100" spc="4" dirty="0">
                <a:solidFill>
                  <a:srgbClr val="231F20"/>
                </a:solidFill>
                <a:latin typeface="+mj-lt"/>
                <a:cs typeface="Maiandra GD"/>
              </a:rPr>
              <a:t>Rp 54.033.375.000</a:t>
            </a:r>
            <a:endParaRPr sz="1100">
              <a:latin typeface="+mj-lt"/>
              <a:cs typeface="Maiandra GD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06337" y="6251457"/>
            <a:ext cx="488694" cy="332354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 marR="4453">
              <a:lnSpc>
                <a:spcPct val="100800"/>
              </a:lnSpc>
              <a:spcBef>
                <a:spcPts val="88"/>
              </a:spcBef>
            </a:pPr>
            <a:r>
              <a:rPr sz="1050" dirty="0">
                <a:solidFill>
                  <a:srgbClr val="231F20"/>
                </a:solidFill>
                <a:latin typeface="+mj-lt"/>
                <a:cs typeface="Maiandra GD"/>
              </a:rPr>
              <a:t>APBD</a:t>
            </a:r>
            <a:r>
              <a:rPr sz="1050" spc="-75" dirty="0">
                <a:solidFill>
                  <a:srgbClr val="231F20"/>
                </a:solidFill>
                <a:latin typeface="+mj-lt"/>
                <a:cs typeface="Maiandra GD"/>
              </a:rPr>
              <a:t> </a:t>
            </a:r>
            <a:r>
              <a:rPr sz="1050" spc="4" dirty="0">
                <a:solidFill>
                  <a:srgbClr val="231F20"/>
                </a:solidFill>
                <a:latin typeface="+mj-lt"/>
                <a:cs typeface="Maiandra GD"/>
              </a:rPr>
              <a:t>II  </a:t>
            </a:r>
            <a:r>
              <a:rPr sz="1050" dirty="0">
                <a:solidFill>
                  <a:srgbClr val="231F20"/>
                </a:solidFill>
                <a:latin typeface="+mj-lt"/>
                <a:cs typeface="Maiandra GD"/>
              </a:rPr>
              <a:t>PDAM</a:t>
            </a:r>
            <a:endParaRPr sz="1050">
              <a:latin typeface="+mj-lt"/>
              <a:cs typeface="Maiandra GD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601914" y="6251457"/>
            <a:ext cx="1309699" cy="350919"/>
          </a:xfrm>
          <a:prstGeom prst="rect">
            <a:avLst/>
          </a:prstGeom>
        </p:spPr>
        <p:txBody>
          <a:bodyPr vert="horz" wrap="square" lIns="0" tIns="12245" rIns="0" bIns="0" rtlCol="0">
            <a:spAutoFit/>
          </a:bodyPr>
          <a:lstStyle/>
          <a:p>
            <a:pPr marL="11132">
              <a:spcBef>
                <a:spcPts val="96"/>
              </a:spcBef>
            </a:pPr>
            <a:r>
              <a:rPr sz="1100">
                <a:solidFill>
                  <a:srgbClr val="231F20"/>
                </a:solidFill>
                <a:latin typeface="+mj-lt"/>
                <a:cs typeface="Maiandra GD"/>
              </a:rPr>
              <a:t>: </a:t>
            </a:r>
            <a:r>
              <a:rPr sz="1100" smtClean="0">
                <a:solidFill>
                  <a:srgbClr val="231F20"/>
                </a:solidFill>
                <a:latin typeface="+mj-lt"/>
                <a:cs typeface="Maiandra GD"/>
              </a:rPr>
              <a:t> </a:t>
            </a:r>
            <a:r>
              <a:rPr sz="1100" spc="4" smtClean="0">
                <a:solidFill>
                  <a:srgbClr val="231F20"/>
                </a:solidFill>
                <a:latin typeface="+mj-lt"/>
                <a:cs typeface="Maiandra GD"/>
              </a:rPr>
              <a:t>Rp</a:t>
            </a:r>
            <a:r>
              <a:rPr sz="1100" spc="83" smtClean="0">
                <a:solidFill>
                  <a:srgbClr val="231F20"/>
                </a:solidFill>
                <a:latin typeface="+mj-lt"/>
                <a:cs typeface="Maiandra GD"/>
              </a:rPr>
              <a:t> </a:t>
            </a:r>
            <a:r>
              <a:rPr sz="1100" spc="4" dirty="0">
                <a:solidFill>
                  <a:srgbClr val="231F20"/>
                </a:solidFill>
                <a:latin typeface="+mj-lt"/>
                <a:cs typeface="Maiandra GD"/>
              </a:rPr>
              <a:t>10.000.000.000</a:t>
            </a:r>
            <a:endParaRPr sz="1100">
              <a:latin typeface="+mj-lt"/>
              <a:cs typeface="Maiandra GD"/>
            </a:endParaRPr>
          </a:p>
          <a:p>
            <a:pPr marL="15584">
              <a:spcBef>
                <a:spcPts val="9"/>
              </a:spcBef>
              <a:tabLst>
                <a:tab pos="387935" algn="l"/>
              </a:tabLst>
            </a:pPr>
            <a:r>
              <a:rPr sz="1100">
                <a:solidFill>
                  <a:srgbClr val="231F20"/>
                </a:solidFill>
                <a:latin typeface="+mj-lt"/>
                <a:cs typeface="Maiandra GD"/>
              </a:rPr>
              <a:t>:</a:t>
            </a:r>
            <a:r>
              <a:rPr sz="1100" spc="9">
                <a:solidFill>
                  <a:srgbClr val="231F20"/>
                </a:solidFill>
                <a:latin typeface="+mj-lt"/>
                <a:cs typeface="Maiandra GD"/>
              </a:rPr>
              <a:t> </a:t>
            </a:r>
            <a:r>
              <a:rPr sz="1100" spc="9" smtClean="0">
                <a:solidFill>
                  <a:srgbClr val="231F20"/>
                </a:solidFill>
                <a:latin typeface="+mj-lt"/>
                <a:cs typeface="Maiandra GD"/>
              </a:rPr>
              <a:t> </a:t>
            </a:r>
            <a:r>
              <a:rPr sz="1100" spc="4" smtClean="0">
                <a:solidFill>
                  <a:srgbClr val="231F20"/>
                </a:solidFill>
                <a:latin typeface="+mj-lt"/>
                <a:cs typeface="Maiandra GD"/>
              </a:rPr>
              <a:t>Rp</a:t>
            </a:r>
            <a:r>
              <a:rPr sz="1100" spc="4" dirty="0">
                <a:solidFill>
                  <a:srgbClr val="231F20"/>
                </a:solidFill>
                <a:latin typeface="+mj-lt"/>
                <a:cs typeface="Maiandra GD"/>
              </a:rPr>
              <a:t>	3.300.000.000</a:t>
            </a:r>
            <a:endParaRPr sz="1100">
              <a:latin typeface="+mj-lt"/>
              <a:cs typeface="Maiandra GD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206338" y="803266"/>
            <a:ext cx="2150252" cy="207295"/>
          </a:xfrm>
          <a:custGeom>
            <a:avLst/>
            <a:gdLst/>
            <a:ahLst/>
            <a:cxnLst/>
            <a:rect l="l" t="t" r="r" b="b"/>
            <a:pathLst>
              <a:path w="2371725" h="285750">
                <a:moveTo>
                  <a:pt x="2305055" y="0"/>
                </a:moveTo>
                <a:lnTo>
                  <a:pt x="66676" y="0"/>
                </a:lnTo>
                <a:lnTo>
                  <a:pt x="40786" y="5260"/>
                </a:lnTo>
                <a:lnTo>
                  <a:pt x="19585" y="19585"/>
                </a:lnTo>
                <a:lnTo>
                  <a:pt x="5260" y="40785"/>
                </a:lnTo>
                <a:lnTo>
                  <a:pt x="0" y="66675"/>
                </a:lnTo>
                <a:lnTo>
                  <a:pt x="0" y="219075"/>
                </a:lnTo>
                <a:lnTo>
                  <a:pt x="5260" y="244964"/>
                </a:lnTo>
                <a:lnTo>
                  <a:pt x="19585" y="266164"/>
                </a:lnTo>
                <a:lnTo>
                  <a:pt x="40786" y="280489"/>
                </a:lnTo>
                <a:lnTo>
                  <a:pt x="66676" y="285750"/>
                </a:lnTo>
                <a:lnTo>
                  <a:pt x="2305055" y="285750"/>
                </a:lnTo>
                <a:lnTo>
                  <a:pt x="2330945" y="280489"/>
                </a:lnTo>
                <a:lnTo>
                  <a:pt x="2352145" y="266164"/>
                </a:lnTo>
                <a:lnTo>
                  <a:pt x="2366470" y="244964"/>
                </a:lnTo>
                <a:lnTo>
                  <a:pt x="2371731" y="219075"/>
                </a:lnTo>
                <a:lnTo>
                  <a:pt x="2371731" y="66675"/>
                </a:lnTo>
                <a:lnTo>
                  <a:pt x="2366470" y="40785"/>
                </a:lnTo>
                <a:lnTo>
                  <a:pt x="2352145" y="19585"/>
                </a:lnTo>
                <a:lnTo>
                  <a:pt x="2330945" y="5260"/>
                </a:lnTo>
                <a:lnTo>
                  <a:pt x="2305055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pPr marL="33951">
              <a:spcBef>
                <a:spcPts val="1205"/>
              </a:spcBef>
            </a:pPr>
            <a:r>
              <a:rPr lang="en-US" sz="1400" b="1" spc="-48" dirty="0" smtClean="0">
                <a:solidFill>
                  <a:srgbClr val="FFFFFF"/>
                </a:solidFill>
                <a:latin typeface="+mj-lt"/>
                <a:cs typeface="Bell MT"/>
              </a:rPr>
              <a:t>MANFAAT </a:t>
            </a:r>
            <a:r>
              <a:rPr lang="en-US" sz="1400" b="1" spc="-35" dirty="0" smtClean="0">
                <a:solidFill>
                  <a:srgbClr val="FFFFFF"/>
                </a:solidFill>
                <a:latin typeface="+mj-lt"/>
                <a:cs typeface="Bell MT"/>
              </a:rPr>
              <a:t>KEGIATAN</a:t>
            </a:r>
            <a:r>
              <a:rPr lang="en-US" sz="1400" b="1" spc="48" dirty="0" smtClean="0">
                <a:solidFill>
                  <a:srgbClr val="FFFFFF"/>
                </a:solidFill>
                <a:latin typeface="+mj-lt"/>
                <a:cs typeface="Bell MT"/>
              </a:rPr>
              <a:t> </a:t>
            </a:r>
            <a:r>
              <a:rPr lang="en-US" sz="1400" b="1" spc="-4" dirty="0" smtClean="0">
                <a:solidFill>
                  <a:srgbClr val="FFFFFF"/>
                </a:solidFill>
                <a:latin typeface="+mj-lt"/>
                <a:cs typeface="Bell MT"/>
              </a:rPr>
              <a:t>:</a:t>
            </a:r>
            <a:endParaRPr lang="en-US" sz="1400" dirty="0">
              <a:latin typeface="+mj-lt"/>
              <a:cs typeface="Bell M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91773" y="152400"/>
            <a:ext cx="8909427" cy="733391"/>
          </a:xfrm>
          <a:prstGeom prst="rect">
            <a:avLst/>
          </a:prstGeom>
        </p:spPr>
        <p:txBody>
          <a:bodyPr vert="horz" wrap="square" lIns="0" tIns="10018" rIns="0" bIns="0" rtlCol="0">
            <a:spAutoFit/>
          </a:bodyPr>
          <a:lstStyle/>
          <a:p>
            <a:pPr marL="44526">
              <a:spcBef>
                <a:spcPts val="79"/>
              </a:spcBef>
            </a:pPr>
            <a:r>
              <a:rPr sz="1400" b="1" spc="26" dirty="0">
                <a:solidFill>
                  <a:schemeClr val="bg1"/>
                </a:solidFill>
                <a:latin typeface="Garamond"/>
                <a:cs typeface="Garamond"/>
              </a:rPr>
              <a:t>PEMBANGUNAN </a:t>
            </a:r>
            <a:r>
              <a:rPr sz="1400" b="1" spc="48" dirty="0">
                <a:solidFill>
                  <a:schemeClr val="bg1"/>
                </a:solidFill>
                <a:latin typeface="Garamond"/>
                <a:cs typeface="Garamond"/>
              </a:rPr>
              <a:t>SPAM </a:t>
            </a:r>
            <a:r>
              <a:rPr sz="1400" b="1" spc="31" dirty="0">
                <a:solidFill>
                  <a:schemeClr val="bg1"/>
                </a:solidFill>
                <a:latin typeface="Garamond"/>
                <a:cs typeface="Garamond"/>
              </a:rPr>
              <a:t>SEMANGGI </a:t>
            </a:r>
            <a:r>
              <a:rPr sz="1400" b="1" spc="53" dirty="0">
                <a:solidFill>
                  <a:schemeClr val="bg1"/>
                </a:solidFill>
                <a:latin typeface="Garamond"/>
                <a:cs typeface="Garamond"/>
              </a:rPr>
              <a:t>KAPASITAS </a:t>
            </a:r>
            <a:r>
              <a:rPr sz="1400" b="1" spc="35" dirty="0">
                <a:solidFill>
                  <a:schemeClr val="bg1"/>
                </a:solidFill>
                <a:latin typeface="Garamond"/>
                <a:cs typeface="Garamond"/>
              </a:rPr>
              <a:t>300 </a:t>
            </a:r>
            <a:r>
              <a:rPr sz="1400" b="1" spc="4" dirty="0">
                <a:solidFill>
                  <a:schemeClr val="bg1"/>
                </a:solidFill>
                <a:latin typeface="Garamond"/>
                <a:cs typeface="Garamond"/>
              </a:rPr>
              <a:t>Lt/dt, </a:t>
            </a:r>
            <a:r>
              <a:rPr sz="1400" b="1" spc="66" dirty="0">
                <a:solidFill>
                  <a:schemeClr val="bg1"/>
                </a:solidFill>
                <a:latin typeface="Garamond"/>
                <a:cs typeface="Garamond"/>
              </a:rPr>
              <a:t>KOTA SURAKARTA </a:t>
            </a:r>
            <a:r>
              <a:rPr sz="1400" b="1" spc="31" dirty="0">
                <a:solidFill>
                  <a:schemeClr val="bg1"/>
                </a:solidFill>
                <a:latin typeface="Garamond"/>
                <a:cs typeface="Garamond"/>
              </a:rPr>
              <a:t>PROVINSI </a:t>
            </a:r>
            <a:r>
              <a:rPr sz="1400" b="1" spc="92" dirty="0">
                <a:solidFill>
                  <a:schemeClr val="bg1"/>
                </a:solidFill>
                <a:latin typeface="Garamond"/>
                <a:cs typeface="Garamond"/>
              </a:rPr>
              <a:t>JAWA</a:t>
            </a:r>
            <a:r>
              <a:rPr sz="1400" b="1" spc="272" dirty="0">
                <a:solidFill>
                  <a:schemeClr val="bg1"/>
                </a:solidFill>
                <a:latin typeface="Garamond"/>
                <a:cs typeface="Garamond"/>
              </a:rPr>
              <a:t> </a:t>
            </a:r>
            <a:r>
              <a:rPr sz="1400" b="1" spc="13" dirty="0">
                <a:solidFill>
                  <a:schemeClr val="bg1"/>
                </a:solidFill>
                <a:latin typeface="Garamond"/>
                <a:cs typeface="Garamond"/>
              </a:rPr>
              <a:t>TENGAH</a:t>
            </a:r>
            <a:endParaRPr sz="1400">
              <a:solidFill>
                <a:schemeClr val="bg1"/>
              </a:solidFill>
              <a:latin typeface="Garamond"/>
              <a:cs typeface="Garamond"/>
            </a:endParaRPr>
          </a:p>
          <a:p>
            <a:pPr>
              <a:spcBef>
                <a:spcPts val="39"/>
              </a:spcBef>
            </a:pPr>
            <a:endParaRPr sz="190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pic>
        <p:nvPicPr>
          <p:cNvPr id="22" name="Picture 2" descr="F:\TU 2018\ADMINISTRASI 2018\Wil Mas RANDI\KOTA SURAKARTA\PSPAM-IKK-Surakarta.01-SE--PT. KARTIKA EKAYASA\DOKUMENTASI\SURAKARTA 100% fix\IMG-20180516-WA0017.jpg"/>
          <p:cNvPicPr>
            <a:picLocks noChangeAspect="1" noChangeArrowheads="1"/>
          </p:cNvPicPr>
          <p:nvPr/>
        </p:nvPicPr>
        <p:blipFill>
          <a:blip r:embed="rId3" cstate="print"/>
          <a:srcRect l="10773" t="8254" r="7749" b="10002"/>
          <a:stretch>
            <a:fillRect/>
          </a:stretch>
        </p:blipFill>
        <p:spPr bwMode="auto">
          <a:xfrm>
            <a:off x="3073339" y="2629290"/>
            <a:ext cx="2932162" cy="1974381"/>
          </a:xfrm>
          <a:prstGeom prst="rect">
            <a:avLst/>
          </a:prstGeom>
          <a:noFill/>
        </p:spPr>
      </p:pic>
      <p:sp>
        <p:nvSpPr>
          <p:cNvPr id="24" name="object 19"/>
          <p:cNvSpPr/>
          <p:nvPr/>
        </p:nvSpPr>
        <p:spPr>
          <a:xfrm>
            <a:off x="3073340" y="665071"/>
            <a:ext cx="2924469" cy="186565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-2819400" y="4258179"/>
            <a:ext cx="5864323" cy="1627508"/>
          </a:xfrm>
          <a:prstGeom prst="rect">
            <a:avLst/>
          </a:prstGeom>
          <a:noFill/>
        </p:spPr>
        <p:txBody>
          <a:bodyPr wrap="square" lIns="80147" tIns="40074" rIns="80147" bIns="40074" rtlCol="0">
            <a:spAutoFit/>
          </a:bodyPr>
          <a:lstStyle/>
          <a:p>
            <a:pPr marL="3191972" indent="-159738">
              <a:spcBef>
                <a:spcPts val="706"/>
              </a:spcBef>
              <a:buFont typeface="Wingdings"/>
              <a:buChar char=""/>
              <a:tabLst>
                <a:tab pos="3192529" algn="l"/>
              </a:tabLst>
            </a:pPr>
            <a:r>
              <a:rPr lang="en-US" sz="1100" spc="-18" dirty="0" smtClean="0">
                <a:latin typeface="+mj-lt"/>
                <a:cs typeface="Maiandra GD"/>
              </a:rPr>
              <a:t>IPA </a:t>
            </a:r>
            <a:r>
              <a:rPr lang="en-US" sz="1100" spc="9" dirty="0" err="1" smtClean="0">
                <a:latin typeface="+mj-lt"/>
                <a:cs typeface="Maiandra GD"/>
              </a:rPr>
              <a:t>Kap</a:t>
            </a:r>
            <a:r>
              <a:rPr lang="en-US" sz="1100" spc="9" dirty="0" smtClean="0">
                <a:latin typeface="+mj-lt"/>
                <a:cs typeface="Maiandra GD"/>
              </a:rPr>
              <a:t>. </a:t>
            </a:r>
            <a:r>
              <a:rPr lang="en-US" sz="1100" spc="4" dirty="0" smtClean="0">
                <a:latin typeface="+mj-lt"/>
                <a:cs typeface="Maiandra GD"/>
              </a:rPr>
              <a:t>300 </a:t>
            </a:r>
            <a:r>
              <a:rPr lang="en-US" sz="1100" dirty="0" smtClean="0">
                <a:latin typeface="+mj-lt"/>
                <a:cs typeface="Maiandra GD"/>
              </a:rPr>
              <a:t>l/</a:t>
            </a:r>
            <a:r>
              <a:rPr lang="en-US" sz="1100" dirty="0" err="1" smtClean="0">
                <a:latin typeface="+mj-lt"/>
                <a:cs typeface="Maiandra GD"/>
              </a:rPr>
              <a:t>det</a:t>
            </a:r>
            <a:r>
              <a:rPr lang="en-US" sz="1100" dirty="0" smtClean="0">
                <a:latin typeface="+mj-lt"/>
                <a:cs typeface="Maiandra GD"/>
              </a:rPr>
              <a:t> </a:t>
            </a:r>
            <a:r>
              <a:rPr lang="en-US" sz="1100" dirty="0" err="1" smtClean="0">
                <a:latin typeface="+mj-lt"/>
                <a:cs typeface="Maiandra GD"/>
              </a:rPr>
              <a:t>lengkap</a:t>
            </a:r>
            <a:r>
              <a:rPr lang="en-US" sz="1100" dirty="0" smtClean="0">
                <a:latin typeface="+mj-lt"/>
                <a:cs typeface="Maiandra GD"/>
              </a:rPr>
              <a:t> </a:t>
            </a:r>
            <a:r>
              <a:rPr lang="en-US" sz="1100" spc="4" dirty="0" err="1" smtClean="0">
                <a:latin typeface="+mj-lt"/>
                <a:cs typeface="Maiandra GD"/>
              </a:rPr>
              <a:t>dengan</a:t>
            </a:r>
            <a:r>
              <a:rPr lang="en-US" sz="1100" spc="4" dirty="0" smtClean="0">
                <a:latin typeface="+mj-lt"/>
                <a:cs typeface="Maiandra GD"/>
              </a:rPr>
              <a:t> </a:t>
            </a:r>
            <a:r>
              <a:rPr lang="en-US" sz="1100" spc="-4" dirty="0" smtClean="0">
                <a:latin typeface="+mj-lt"/>
                <a:cs typeface="Maiandra GD"/>
              </a:rPr>
              <a:t>SCADA</a:t>
            </a:r>
            <a:r>
              <a:rPr lang="en-US" sz="1100" spc="53" dirty="0" smtClean="0">
                <a:latin typeface="+mj-lt"/>
                <a:cs typeface="Maiandra GD"/>
              </a:rPr>
              <a:t> </a:t>
            </a:r>
            <a:r>
              <a:rPr lang="en-US" sz="1100" spc="4" dirty="0" err="1" smtClean="0">
                <a:latin typeface="+mj-lt"/>
                <a:cs typeface="Maiandra GD"/>
              </a:rPr>
              <a:t>Sistem</a:t>
            </a:r>
            <a:endParaRPr lang="en-US" sz="1100" dirty="0" smtClean="0">
              <a:latin typeface="+mj-lt"/>
              <a:cs typeface="Maiandra GD"/>
            </a:endParaRPr>
          </a:p>
          <a:p>
            <a:pPr marL="3191972" indent="-159738">
              <a:spcBef>
                <a:spcPts val="259"/>
              </a:spcBef>
              <a:buFont typeface="Wingdings"/>
              <a:buChar char=""/>
              <a:tabLst>
                <a:tab pos="3192529" algn="l"/>
              </a:tabLst>
            </a:pPr>
            <a:r>
              <a:rPr lang="en-US" sz="1100" dirty="0" smtClean="0">
                <a:latin typeface="+mj-lt"/>
                <a:cs typeface="Maiandra GD"/>
              </a:rPr>
              <a:t>Reservoir </a:t>
            </a:r>
            <a:r>
              <a:rPr lang="en-US" sz="1100" spc="4" dirty="0" smtClean="0">
                <a:latin typeface="+mj-lt"/>
                <a:cs typeface="Maiandra GD"/>
              </a:rPr>
              <a:t>6000 </a:t>
            </a:r>
            <a:r>
              <a:rPr lang="en-US" sz="1100" spc="13" dirty="0" smtClean="0">
                <a:latin typeface="+mj-lt"/>
                <a:cs typeface="Maiandra GD"/>
              </a:rPr>
              <a:t>m</a:t>
            </a:r>
            <a:r>
              <a:rPr lang="en-US" sz="1100" spc="19" baseline="25925" dirty="0" smtClean="0">
                <a:latin typeface="+mj-lt"/>
                <a:cs typeface="Maiandra GD"/>
              </a:rPr>
              <a:t>3</a:t>
            </a:r>
            <a:endParaRPr lang="en-US" sz="1100" baseline="25925" dirty="0" smtClean="0">
              <a:latin typeface="+mj-lt"/>
              <a:cs typeface="Maiandra GD"/>
            </a:endParaRPr>
          </a:p>
          <a:p>
            <a:pPr marL="3191972" indent="-159738">
              <a:spcBef>
                <a:spcPts val="259"/>
              </a:spcBef>
              <a:buFont typeface="Wingdings"/>
              <a:buChar char=""/>
              <a:tabLst>
                <a:tab pos="3192529" algn="l"/>
              </a:tabLst>
            </a:pPr>
            <a:r>
              <a:rPr lang="en-US" sz="1100" spc="-4" dirty="0" err="1" smtClean="0">
                <a:latin typeface="+mj-lt"/>
                <a:cs typeface="Maiandra GD"/>
              </a:rPr>
              <a:t>Penampung</a:t>
            </a:r>
            <a:r>
              <a:rPr lang="en-US" sz="1100" spc="-4" dirty="0" smtClean="0">
                <a:latin typeface="+mj-lt"/>
                <a:cs typeface="Maiandra GD"/>
              </a:rPr>
              <a:t> </a:t>
            </a:r>
            <a:r>
              <a:rPr lang="en-US" sz="1100" spc="4" dirty="0" smtClean="0">
                <a:latin typeface="+mj-lt"/>
                <a:cs typeface="Maiandra GD"/>
              </a:rPr>
              <a:t>Lumpur</a:t>
            </a:r>
            <a:r>
              <a:rPr lang="en-US" sz="1100" spc="9" dirty="0" smtClean="0">
                <a:latin typeface="+mj-lt"/>
                <a:cs typeface="Maiandra GD"/>
              </a:rPr>
              <a:t> </a:t>
            </a:r>
            <a:r>
              <a:rPr lang="en-US" sz="1100" spc="4" dirty="0" smtClean="0">
                <a:latin typeface="+mj-lt"/>
                <a:cs typeface="Maiandra GD"/>
              </a:rPr>
              <a:t>(SDB)</a:t>
            </a:r>
            <a:endParaRPr lang="en-US" sz="1100" dirty="0" smtClean="0">
              <a:latin typeface="+mj-lt"/>
              <a:cs typeface="Maiandra GD"/>
            </a:endParaRPr>
          </a:p>
          <a:p>
            <a:pPr marL="3191972" indent="-159738">
              <a:spcBef>
                <a:spcPts val="259"/>
              </a:spcBef>
              <a:buFont typeface="Wingdings"/>
              <a:buChar char=""/>
              <a:tabLst>
                <a:tab pos="3192529" algn="l"/>
              </a:tabLst>
            </a:pPr>
            <a:r>
              <a:rPr lang="en-US" sz="1100" spc="4" dirty="0" err="1" smtClean="0">
                <a:latin typeface="+mj-lt"/>
                <a:cs typeface="Maiandra GD"/>
              </a:rPr>
              <a:t>Bangunan</a:t>
            </a:r>
            <a:r>
              <a:rPr lang="en-US" sz="1100" spc="-4" dirty="0" smtClean="0">
                <a:latin typeface="+mj-lt"/>
                <a:cs typeface="Maiandra GD"/>
              </a:rPr>
              <a:t> </a:t>
            </a:r>
            <a:r>
              <a:rPr lang="en-US" sz="1100" dirty="0" err="1" smtClean="0">
                <a:latin typeface="+mj-lt"/>
                <a:cs typeface="Maiandra GD"/>
              </a:rPr>
              <a:t>Pelengkap</a:t>
            </a:r>
            <a:endParaRPr lang="en-US" sz="1100" dirty="0" smtClean="0">
              <a:latin typeface="+mj-lt"/>
              <a:cs typeface="Maiandra GD"/>
            </a:endParaRPr>
          </a:p>
          <a:p>
            <a:pPr marL="3198651" indent="-166417">
              <a:spcBef>
                <a:spcPts val="574"/>
              </a:spcBef>
              <a:buSzPct val="95833"/>
              <a:buFont typeface="Wingdings"/>
              <a:buChar char=""/>
              <a:tabLst>
                <a:tab pos="3199207" algn="l"/>
              </a:tabLst>
            </a:pPr>
            <a:r>
              <a:rPr lang="en-US" sz="1100" spc="4" dirty="0" smtClean="0">
                <a:latin typeface="+mj-lt"/>
                <a:cs typeface="Maiandra GD"/>
              </a:rPr>
              <a:t>ME </a:t>
            </a:r>
            <a:r>
              <a:rPr lang="en-US" sz="1100" spc="-4" dirty="0" smtClean="0">
                <a:latin typeface="+mj-lt"/>
                <a:cs typeface="Maiandra GD"/>
              </a:rPr>
              <a:t>(</a:t>
            </a:r>
            <a:r>
              <a:rPr lang="en-US" sz="1100" spc="-4" dirty="0" err="1" smtClean="0">
                <a:latin typeface="+mj-lt"/>
                <a:cs typeface="Maiandra GD"/>
              </a:rPr>
              <a:t>Pompa</a:t>
            </a:r>
            <a:r>
              <a:rPr lang="en-US" sz="1100" spc="-4" dirty="0" smtClean="0">
                <a:latin typeface="+mj-lt"/>
                <a:cs typeface="Maiandra GD"/>
              </a:rPr>
              <a:t> </a:t>
            </a:r>
            <a:r>
              <a:rPr lang="en-US" sz="1100" dirty="0" smtClean="0">
                <a:latin typeface="+mj-lt"/>
                <a:cs typeface="Maiandra GD"/>
              </a:rPr>
              <a:t>Kimia, </a:t>
            </a:r>
            <a:r>
              <a:rPr lang="en-US" sz="1100" spc="-4" dirty="0" err="1" smtClean="0">
                <a:latin typeface="+mj-lt"/>
                <a:cs typeface="Maiandra GD"/>
              </a:rPr>
              <a:t>Pompa</a:t>
            </a:r>
            <a:r>
              <a:rPr lang="en-US" sz="1100" spc="-4" dirty="0" smtClean="0">
                <a:latin typeface="+mj-lt"/>
                <a:cs typeface="Maiandra GD"/>
              </a:rPr>
              <a:t> </a:t>
            </a:r>
            <a:r>
              <a:rPr lang="en-US" sz="1100" dirty="0" err="1" smtClean="0">
                <a:latin typeface="+mj-lt"/>
                <a:cs typeface="Maiandra GD"/>
              </a:rPr>
              <a:t>Distribusi</a:t>
            </a:r>
            <a:r>
              <a:rPr lang="en-US" sz="1100" dirty="0" smtClean="0">
                <a:latin typeface="+mj-lt"/>
                <a:cs typeface="Maiandra GD"/>
              </a:rPr>
              <a:t>,</a:t>
            </a:r>
            <a:r>
              <a:rPr lang="en-US" sz="1100" spc="48" dirty="0" smtClean="0">
                <a:latin typeface="+mj-lt"/>
                <a:cs typeface="Maiandra GD"/>
              </a:rPr>
              <a:t> </a:t>
            </a:r>
            <a:r>
              <a:rPr lang="en-US" sz="1100" dirty="0" err="1" smtClean="0">
                <a:latin typeface="+mj-lt"/>
                <a:cs typeface="Maiandra GD"/>
              </a:rPr>
              <a:t>Genset</a:t>
            </a:r>
            <a:r>
              <a:rPr lang="en-US" sz="1100" dirty="0" smtClean="0">
                <a:latin typeface="+mj-lt"/>
                <a:cs typeface="Maiandra GD"/>
              </a:rPr>
              <a:t>)</a:t>
            </a:r>
          </a:p>
          <a:p>
            <a:endParaRPr lang="en-US" sz="1100" dirty="0"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3339" y="4672768"/>
            <a:ext cx="2932162" cy="2072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59800" y="665071"/>
            <a:ext cx="3073340" cy="53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object 20"/>
          <p:cNvSpPr/>
          <p:nvPr/>
        </p:nvSpPr>
        <p:spPr>
          <a:xfrm>
            <a:off x="271496" y="3981786"/>
            <a:ext cx="2150252" cy="207295"/>
          </a:xfrm>
          <a:custGeom>
            <a:avLst/>
            <a:gdLst/>
            <a:ahLst/>
            <a:cxnLst/>
            <a:rect l="l" t="t" r="r" b="b"/>
            <a:pathLst>
              <a:path w="2371725" h="285750">
                <a:moveTo>
                  <a:pt x="2305055" y="0"/>
                </a:moveTo>
                <a:lnTo>
                  <a:pt x="66676" y="0"/>
                </a:lnTo>
                <a:lnTo>
                  <a:pt x="40786" y="5260"/>
                </a:lnTo>
                <a:lnTo>
                  <a:pt x="19585" y="19585"/>
                </a:lnTo>
                <a:lnTo>
                  <a:pt x="5260" y="40785"/>
                </a:lnTo>
                <a:lnTo>
                  <a:pt x="0" y="66675"/>
                </a:lnTo>
                <a:lnTo>
                  <a:pt x="0" y="219075"/>
                </a:lnTo>
                <a:lnTo>
                  <a:pt x="5260" y="244964"/>
                </a:lnTo>
                <a:lnTo>
                  <a:pt x="19585" y="266164"/>
                </a:lnTo>
                <a:lnTo>
                  <a:pt x="40786" y="280489"/>
                </a:lnTo>
                <a:lnTo>
                  <a:pt x="66676" y="285750"/>
                </a:lnTo>
                <a:lnTo>
                  <a:pt x="2305055" y="285750"/>
                </a:lnTo>
                <a:lnTo>
                  <a:pt x="2330945" y="280489"/>
                </a:lnTo>
                <a:lnTo>
                  <a:pt x="2352145" y="266164"/>
                </a:lnTo>
                <a:lnTo>
                  <a:pt x="2366470" y="244964"/>
                </a:lnTo>
                <a:lnTo>
                  <a:pt x="2371731" y="219075"/>
                </a:lnTo>
                <a:lnTo>
                  <a:pt x="2371731" y="66675"/>
                </a:lnTo>
                <a:lnTo>
                  <a:pt x="2366470" y="40785"/>
                </a:lnTo>
                <a:lnTo>
                  <a:pt x="2352145" y="19585"/>
                </a:lnTo>
                <a:lnTo>
                  <a:pt x="2330945" y="5260"/>
                </a:lnTo>
                <a:lnTo>
                  <a:pt x="2305055" y="0"/>
                </a:lnTo>
                <a:close/>
              </a:path>
            </a:pathLst>
          </a:custGeom>
          <a:solidFill>
            <a:srgbClr val="002060"/>
          </a:solidFill>
        </p:spPr>
        <p:txBody>
          <a:bodyPr wrap="square" lIns="0" tIns="0" rIns="0" bIns="0" rtlCol="0"/>
          <a:lstStyle/>
          <a:p>
            <a:pPr marL="33951">
              <a:spcBef>
                <a:spcPts val="1205"/>
              </a:spcBef>
            </a:pPr>
            <a:r>
              <a:rPr lang="id-ID" sz="1400" b="1" spc="-48" dirty="0" smtClean="0">
                <a:solidFill>
                  <a:srgbClr val="FFFFFF"/>
                </a:solidFill>
                <a:latin typeface="+mj-lt"/>
                <a:cs typeface="Bell MT"/>
              </a:rPr>
              <a:t>LINGKUP KEGIATAN </a:t>
            </a:r>
            <a:r>
              <a:rPr lang="en-US" sz="1400" b="1" spc="-4" dirty="0" smtClean="0">
                <a:solidFill>
                  <a:srgbClr val="FFFFFF"/>
                </a:solidFill>
                <a:latin typeface="+mj-lt"/>
                <a:cs typeface="Bell MT"/>
              </a:rPr>
              <a:t>:</a:t>
            </a:r>
            <a:endParaRPr lang="en-US" sz="1400" dirty="0">
              <a:latin typeface="+mj-lt"/>
              <a:cs typeface="Bell MT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1178" y="2047035"/>
            <a:ext cx="2867002" cy="186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object 20"/>
          <p:cNvSpPr/>
          <p:nvPr/>
        </p:nvSpPr>
        <p:spPr>
          <a:xfrm>
            <a:off x="206337" y="5847438"/>
            <a:ext cx="2150252" cy="207295"/>
          </a:xfrm>
          <a:custGeom>
            <a:avLst/>
            <a:gdLst/>
            <a:ahLst/>
            <a:cxnLst/>
            <a:rect l="l" t="t" r="r" b="b"/>
            <a:pathLst>
              <a:path w="2371725" h="285750">
                <a:moveTo>
                  <a:pt x="2305055" y="0"/>
                </a:moveTo>
                <a:lnTo>
                  <a:pt x="66676" y="0"/>
                </a:lnTo>
                <a:lnTo>
                  <a:pt x="40786" y="5260"/>
                </a:lnTo>
                <a:lnTo>
                  <a:pt x="19585" y="19585"/>
                </a:lnTo>
                <a:lnTo>
                  <a:pt x="5260" y="40785"/>
                </a:lnTo>
                <a:lnTo>
                  <a:pt x="0" y="66675"/>
                </a:lnTo>
                <a:lnTo>
                  <a:pt x="0" y="219075"/>
                </a:lnTo>
                <a:lnTo>
                  <a:pt x="5260" y="244964"/>
                </a:lnTo>
                <a:lnTo>
                  <a:pt x="19585" y="266164"/>
                </a:lnTo>
                <a:lnTo>
                  <a:pt x="40786" y="280489"/>
                </a:lnTo>
                <a:lnTo>
                  <a:pt x="66676" y="285750"/>
                </a:lnTo>
                <a:lnTo>
                  <a:pt x="2305055" y="285750"/>
                </a:lnTo>
                <a:lnTo>
                  <a:pt x="2330945" y="280489"/>
                </a:lnTo>
                <a:lnTo>
                  <a:pt x="2352145" y="266164"/>
                </a:lnTo>
                <a:lnTo>
                  <a:pt x="2366470" y="244964"/>
                </a:lnTo>
                <a:lnTo>
                  <a:pt x="2371731" y="219075"/>
                </a:lnTo>
                <a:lnTo>
                  <a:pt x="2371731" y="66675"/>
                </a:lnTo>
                <a:lnTo>
                  <a:pt x="2366470" y="40785"/>
                </a:lnTo>
                <a:lnTo>
                  <a:pt x="2352145" y="19585"/>
                </a:lnTo>
                <a:lnTo>
                  <a:pt x="2330945" y="5260"/>
                </a:lnTo>
                <a:lnTo>
                  <a:pt x="2305055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pPr marL="33951">
              <a:spcBef>
                <a:spcPts val="1205"/>
              </a:spcBef>
            </a:pPr>
            <a:r>
              <a:rPr lang="id-ID" sz="1400" b="1" spc="-48" dirty="0" smtClean="0">
                <a:solidFill>
                  <a:srgbClr val="FFFFFF"/>
                </a:solidFill>
                <a:latin typeface="+mj-lt"/>
                <a:cs typeface="Bell MT"/>
              </a:rPr>
              <a:t>PEMBIAYAAN </a:t>
            </a:r>
            <a:r>
              <a:rPr lang="en-US" sz="1400" b="1" spc="-4" dirty="0" smtClean="0">
                <a:solidFill>
                  <a:srgbClr val="FFFFFF"/>
                </a:solidFill>
                <a:latin typeface="+mj-lt"/>
                <a:cs typeface="Bell MT"/>
              </a:rPr>
              <a:t>:</a:t>
            </a:r>
            <a:endParaRPr lang="en-US" sz="1400" dirty="0">
              <a:latin typeface="+mj-lt"/>
              <a:cs typeface="Bell M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/>
          <p:cNvSpPr/>
          <p:nvPr/>
        </p:nvSpPr>
        <p:spPr>
          <a:xfrm>
            <a:off x="0" y="-77786"/>
            <a:ext cx="9144000" cy="53498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00"/>
              </a:solidFill>
            </a:endParaRPr>
          </a:p>
        </p:txBody>
      </p:sp>
      <p:sp>
        <p:nvSpPr>
          <p:cNvPr id="50" name="Chevron 49"/>
          <p:cNvSpPr/>
          <p:nvPr/>
        </p:nvSpPr>
        <p:spPr>
          <a:xfrm>
            <a:off x="304800" y="-76200"/>
            <a:ext cx="298450" cy="554679"/>
          </a:xfrm>
          <a:prstGeom prst="chevron">
            <a:avLst>
              <a:gd name="adj" fmla="val 6764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>
              <a:solidFill>
                <a:prstClr val="black"/>
              </a:solidFill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52400" y="2809381"/>
            <a:ext cx="3429000" cy="2143619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216509">
              <a:spcBef>
                <a:spcPts val="88"/>
              </a:spcBef>
            </a:pPr>
            <a:r>
              <a:rPr sz="1600" b="1" spc="9" dirty="0">
                <a:solidFill>
                  <a:srgbClr val="332C2B"/>
                </a:solidFill>
                <a:latin typeface="Tahoma"/>
                <a:cs typeface="Tahoma"/>
              </a:rPr>
              <a:t>Ruang </a:t>
            </a:r>
            <a:r>
              <a:rPr sz="1600" b="1" spc="18" dirty="0">
                <a:solidFill>
                  <a:srgbClr val="332C2B"/>
                </a:solidFill>
                <a:latin typeface="Tahoma"/>
                <a:cs typeface="Tahoma"/>
              </a:rPr>
              <a:t>Lingkup</a:t>
            </a:r>
            <a:r>
              <a:rPr sz="1600" b="1" spc="31" dirty="0">
                <a:solidFill>
                  <a:srgbClr val="332C2B"/>
                </a:solidFill>
                <a:latin typeface="Tahoma"/>
                <a:cs typeface="Tahoma"/>
              </a:rPr>
              <a:t> </a:t>
            </a:r>
            <a:r>
              <a:rPr sz="1600" b="1" spc="18" dirty="0">
                <a:solidFill>
                  <a:srgbClr val="332C2B"/>
                </a:solidFill>
                <a:latin typeface="Tahoma"/>
                <a:cs typeface="Tahoma"/>
              </a:rPr>
              <a:t>Pekerjaan</a:t>
            </a:r>
            <a:endParaRPr sz="1600">
              <a:latin typeface="Tahoma"/>
              <a:cs typeface="Tahoma"/>
            </a:endParaRPr>
          </a:p>
          <a:p>
            <a:pPr marL="165304" indent="-154729">
              <a:spcBef>
                <a:spcPts val="697"/>
              </a:spcBef>
              <a:buSzPct val="85000"/>
              <a:buFont typeface="Wingdings"/>
              <a:buChar char="Ÿ"/>
              <a:tabLst>
                <a:tab pos="165860" algn="l"/>
              </a:tabLst>
            </a:pPr>
            <a:r>
              <a:rPr sz="1100" spc="-35" dirty="0">
                <a:solidFill>
                  <a:srgbClr val="474443"/>
                </a:solidFill>
                <a:latin typeface="+mj-lt"/>
                <a:cs typeface="Century Gothic"/>
              </a:rPr>
              <a:t>Persiapan</a:t>
            </a:r>
            <a:endParaRPr sz="1100">
              <a:latin typeface="+mj-lt"/>
              <a:cs typeface="Century Gothic"/>
            </a:endParaRPr>
          </a:p>
          <a:p>
            <a:pPr marL="165304" indent="-154729">
              <a:spcBef>
                <a:spcPts val="316"/>
              </a:spcBef>
              <a:buSzPct val="85000"/>
              <a:buFont typeface="Wingdings"/>
              <a:buChar char="Ÿ"/>
              <a:tabLst>
                <a:tab pos="165860" algn="l"/>
              </a:tabLst>
            </a:pPr>
            <a:r>
              <a:rPr sz="1100" spc="-57" dirty="0">
                <a:solidFill>
                  <a:srgbClr val="474443"/>
                </a:solidFill>
                <a:latin typeface="+mj-lt"/>
                <a:cs typeface="Century Gothic"/>
              </a:rPr>
              <a:t>Pembangunan </a:t>
            </a:r>
            <a:r>
              <a:rPr sz="1100" spc="-31" dirty="0">
                <a:solidFill>
                  <a:srgbClr val="474443"/>
                </a:solidFill>
                <a:latin typeface="+mj-lt"/>
                <a:cs typeface="Century Gothic"/>
              </a:rPr>
              <a:t>Sludge </a:t>
            </a:r>
            <a:r>
              <a:rPr sz="1100" spc="-9" dirty="0">
                <a:solidFill>
                  <a:srgbClr val="474443"/>
                </a:solidFill>
                <a:latin typeface="+mj-lt"/>
                <a:cs typeface="Century Gothic"/>
              </a:rPr>
              <a:t>Drying </a:t>
            </a:r>
            <a:r>
              <a:rPr sz="1100" spc="-61" dirty="0">
                <a:solidFill>
                  <a:srgbClr val="474443"/>
                </a:solidFill>
                <a:latin typeface="+mj-lt"/>
                <a:cs typeface="Century Gothic"/>
              </a:rPr>
              <a:t>Bed</a:t>
            </a:r>
            <a:r>
              <a:rPr sz="1100" spc="-9" dirty="0">
                <a:solidFill>
                  <a:srgbClr val="474443"/>
                </a:solidFill>
                <a:latin typeface="+mj-lt"/>
                <a:cs typeface="Century Gothic"/>
              </a:rPr>
              <a:t> </a:t>
            </a:r>
            <a:r>
              <a:rPr sz="1100" spc="-18" dirty="0">
                <a:solidFill>
                  <a:srgbClr val="474443"/>
                </a:solidFill>
                <a:latin typeface="+mj-lt"/>
                <a:cs typeface="Century Gothic"/>
              </a:rPr>
              <a:t>(SDB)</a:t>
            </a:r>
            <a:endParaRPr sz="1100">
              <a:latin typeface="+mj-lt"/>
              <a:cs typeface="Century Gothic"/>
            </a:endParaRPr>
          </a:p>
          <a:p>
            <a:pPr marL="165304" indent="-154729">
              <a:spcBef>
                <a:spcPts val="315"/>
              </a:spcBef>
              <a:buSzPct val="85000"/>
              <a:buFont typeface="Wingdings"/>
              <a:buChar char="Ÿ"/>
              <a:tabLst>
                <a:tab pos="165860" algn="l"/>
              </a:tabLst>
            </a:pPr>
            <a:r>
              <a:rPr sz="1100" spc="-57" dirty="0">
                <a:solidFill>
                  <a:srgbClr val="474443"/>
                </a:solidFill>
                <a:latin typeface="+mj-lt"/>
                <a:cs typeface="Century Gothic"/>
              </a:rPr>
              <a:t>Pembangunan</a:t>
            </a:r>
            <a:r>
              <a:rPr sz="1100" spc="18" dirty="0">
                <a:solidFill>
                  <a:srgbClr val="474443"/>
                </a:solidFill>
                <a:latin typeface="+mj-lt"/>
                <a:cs typeface="Century Gothic"/>
              </a:rPr>
              <a:t> </a:t>
            </a:r>
            <a:r>
              <a:rPr sz="1100" spc="-39" dirty="0">
                <a:solidFill>
                  <a:srgbClr val="474443"/>
                </a:solidFill>
                <a:latin typeface="+mj-lt"/>
                <a:cs typeface="Century Gothic"/>
              </a:rPr>
              <a:t>Manhole</a:t>
            </a:r>
            <a:endParaRPr sz="1100">
              <a:latin typeface="+mj-lt"/>
              <a:cs typeface="Century Gothic"/>
            </a:endParaRPr>
          </a:p>
          <a:p>
            <a:pPr marL="165304" indent="-154729">
              <a:spcBef>
                <a:spcPts val="311"/>
              </a:spcBef>
              <a:buSzPct val="85000"/>
              <a:buFont typeface="Wingdings"/>
              <a:buChar char="Ÿ"/>
              <a:tabLst>
                <a:tab pos="165860" algn="l"/>
              </a:tabLst>
            </a:pPr>
            <a:r>
              <a:rPr sz="1100" spc="-44" dirty="0">
                <a:solidFill>
                  <a:srgbClr val="474443"/>
                </a:solidFill>
                <a:latin typeface="+mj-lt"/>
                <a:cs typeface="Century Gothic"/>
              </a:rPr>
              <a:t>Perpipaan</a:t>
            </a:r>
            <a:endParaRPr sz="1100">
              <a:latin typeface="+mj-lt"/>
              <a:cs typeface="Century Gothic"/>
            </a:endParaRPr>
          </a:p>
          <a:p>
            <a:pPr marL="165304" marR="4453" indent="-154729">
              <a:spcBef>
                <a:spcPts val="210"/>
              </a:spcBef>
              <a:buSzPct val="85000"/>
              <a:buFont typeface="Wingdings"/>
              <a:buChar char="Ÿ"/>
              <a:tabLst>
                <a:tab pos="165860" algn="l"/>
              </a:tabLst>
            </a:pPr>
            <a:r>
              <a:rPr sz="1100" spc="-70" dirty="0">
                <a:solidFill>
                  <a:srgbClr val="474443"/>
                </a:solidFill>
                <a:latin typeface="+mj-lt"/>
                <a:cs typeface="Century Gothic"/>
              </a:rPr>
              <a:t>Pengadaan dan </a:t>
            </a:r>
            <a:r>
              <a:rPr sz="1100" spc="-61" dirty="0">
                <a:solidFill>
                  <a:srgbClr val="474443"/>
                </a:solidFill>
                <a:latin typeface="+mj-lt"/>
                <a:cs typeface="Century Gothic"/>
              </a:rPr>
              <a:t>Pemasangan </a:t>
            </a:r>
            <a:r>
              <a:rPr sz="1100" spc="-79" dirty="0">
                <a:solidFill>
                  <a:srgbClr val="474443"/>
                </a:solidFill>
                <a:latin typeface="+mj-lt"/>
                <a:cs typeface="Century Gothic"/>
              </a:rPr>
              <a:t>Pompa </a:t>
            </a:r>
            <a:r>
              <a:rPr sz="1100" spc="-53" dirty="0">
                <a:solidFill>
                  <a:srgbClr val="474443"/>
                </a:solidFill>
                <a:latin typeface="+mj-lt"/>
                <a:cs typeface="Century Gothic"/>
              </a:rPr>
              <a:t>Backwash  </a:t>
            </a:r>
            <a:r>
              <a:rPr sz="1100" spc="-70" dirty="0">
                <a:solidFill>
                  <a:srgbClr val="474443"/>
                </a:solidFill>
                <a:latin typeface="+mj-lt"/>
                <a:cs typeface="Century Gothic"/>
              </a:rPr>
              <a:t>dan </a:t>
            </a:r>
            <a:r>
              <a:rPr sz="1100" spc="-79" dirty="0">
                <a:solidFill>
                  <a:srgbClr val="474443"/>
                </a:solidFill>
                <a:latin typeface="+mj-lt"/>
                <a:cs typeface="Century Gothic"/>
              </a:rPr>
              <a:t>Pompa</a:t>
            </a:r>
            <a:r>
              <a:rPr sz="1100" spc="-61" dirty="0">
                <a:solidFill>
                  <a:srgbClr val="474443"/>
                </a:solidFill>
                <a:latin typeface="+mj-lt"/>
                <a:cs typeface="Century Gothic"/>
              </a:rPr>
              <a:t> </a:t>
            </a:r>
            <a:r>
              <a:rPr sz="1100" spc="-53" dirty="0">
                <a:solidFill>
                  <a:srgbClr val="474443"/>
                </a:solidFill>
                <a:latin typeface="+mj-lt"/>
                <a:cs typeface="Century Gothic"/>
              </a:rPr>
              <a:t>Backwash</a:t>
            </a:r>
            <a:endParaRPr sz="1100">
              <a:latin typeface="+mj-lt"/>
              <a:cs typeface="Century Gothic"/>
            </a:endParaRPr>
          </a:p>
          <a:p>
            <a:pPr marL="165304" indent="-154729">
              <a:spcBef>
                <a:spcPts val="316"/>
              </a:spcBef>
              <a:buSzPct val="85000"/>
              <a:buFont typeface="Wingdings"/>
              <a:buChar char="Ÿ"/>
              <a:tabLst>
                <a:tab pos="165860" algn="l"/>
              </a:tabLst>
            </a:pPr>
            <a:r>
              <a:rPr sz="1100" spc="-70" dirty="0">
                <a:solidFill>
                  <a:srgbClr val="474443"/>
                </a:solidFill>
                <a:latin typeface="+mj-lt"/>
                <a:cs typeface="Century Gothic"/>
              </a:rPr>
              <a:t>Pengadaan dan </a:t>
            </a:r>
            <a:r>
              <a:rPr sz="1100" spc="-61" dirty="0">
                <a:solidFill>
                  <a:srgbClr val="474443"/>
                </a:solidFill>
                <a:latin typeface="+mj-lt"/>
                <a:cs typeface="Century Gothic"/>
              </a:rPr>
              <a:t>Pemasangan </a:t>
            </a:r>
            <a:r>
              <a:rPr sz="1100" spc="-79" dirty="0">
                <a:solidFill>
                  <a:srgbClr val="474443"/>
                </a:solidFill>
                <a:latin typeface="+mj-lt"/>
                <a:cs typeface="Century Gothic"/>
              </a:rPr>
              <a:t>Pompa</a:t>
            </a:r>
            <a:r>
              <a:rPr sz="1100" spc="-53" dirty="0">
                <a:solidFill>
                  <a:srgbClr val="474443"/>
                </a:solidFill>
                <a:latin typeface="+mj-lt"/>
                <a:cs typeface="Century Gothic"/>
              </a:rPr>
              <a:t> </a:t>
            </a:r>
            <a:r>
              <a:rPr sz="1100" spc="-4" dirty="0">
                <a:solidFill>
                  <a:srgbClr val="474443"/>
                </a:solidFill>
                <a:latin typeface="+mj-lt"/>
                <a:cs typeface="Century Gothic"/>
              </a:rPr>
              <a:t>Kimia</a:t>
            </a:r>
            <a:endParaRPr sz="1100">
              <a:latin typeface="+mj-lt"/>
              <a:cs typeface="Century Gothic"/>
            </a:endParaRPr>
          </a:p>
          <a:p>
            <a:pPr marL="165304" marR="464186" indent="-154729">
              <a:spcBef>
                <a:spcPts val="210"/>
              </a:spcBef>
              <a:buSzPct val="85000"/>
              <a:buFont typeface="Wingdings"/>
              <a:buChar char="Ÿ"/>
              <a:tabLst>
                <a:tab pos="165860" algn="l"/>
              </a:tabLst>
            </a:pPr>
            <a:r>
              <a:rPr sz="1100" spc="-57" dirty="0">
                <a:solidFill>
                  <a:srgbClr val="474443"/>
                </a:solidFill>
                <a:latin typeface="+mj-lt"/>
                <a:cs typeface="Century Gothic"/>
              </a:rPr>
              <a:t>Pembangunan </a:t>
            </a:r>
            <a:r>
              <a:rPr sz="1100" spc="-61" dirty="0">
                <a:solidFill>
                  <a:srgbClr val="474443"/>
                </a:solidFill>
                <a:latin typeface="+mj-lt"/>
                <a:cs typeface="Century Gothic"/>
              </a:rPr>
              <a:t>Pagar </a:t>
            </a:r>
            <a:r>
              <a:rPr sz="1100" spc="4" dirty="0">
                <a:solidFill>
                  <a:srgbClr val="474443"/>
                </a:solidFill>
                <a:latin typeface="+mj-lt"/>
                <a:cs typeface="Century Gothic"/>
              </a:rPr>
              <a:t>Keliling </a:t>
            </a:r>
            <a:r>
              <a:rPr sz="1100" spc="13" dirty="0">
                <a:solidFill>
                  <a:srgbClr val="474443"/>
                </a:solidFill>
                <a:latin typeface="+mj-lt"/>
                <a:cs typeface="Century Gothic"/>
              </a:rPr>
              <a:t>SDB </a:t>
            </a:r>
            <a:r>
              <a:rPr sz="1100" spc="-70" dirty="0">
                <a:solidFill>
                  <a:srgbClr val="474443"/>
                </a:solidFill>
                <a:latin typeface="+mj-lt"/>
                <a:cs typeface="Century Gothic"/>
              </a:rPr>
              <a:t>dan  </a:t>
            </a:r>
            <a:r>
              <a:rPr sz="1100" spc="-31" dirty="0">
                <a:solidFill>
                  <a:srgbClr val="474443"/>
                </a:solidFill>
                <a:latin typeface="+mj-lt"/>
                <a:cs typeface="Century Gothic"/>
              </a:rPr>
              <a:t>Perkerasan</a:t>
            </a:r>
            <a:r>
              <a:rPr sz="1100" spc="18" dirty="0">
                <a:solidFill>
                  <a:srgbClr val="474443"/>
                </a:solidFill>
                <a:latin typeface="+mj-lt"/>
                <a:cs typeface="Century Gothic"/>
              </a:rPr>
              <a:t> </a:t>
            </a:r>
            <a:r>
              <a:rPr sz="1100" spc="-44" dirty="0">
                <a:solidFill>
                  <a:srgbClr val="474443"/>
                </a:solidFill>
                <a:latin typeface="+mj-lt"/>
                <a:cs typeface="Century Gothic"/>
              </a:rPr>
              <a:t>Jalan</a:t>
            </a:r>
            <a:endParaRPr sz="1100">
              <a:latin typeface="+mj-lt"/>
              <a:cs typeface="Century Gothic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38688" y="1490285"/>
            <a:ext cx="580512" cy="1328989"/>
          </a:xfrm>
          <a:custGeom>
            <a:avLst/>
            <a:gdLst/>
            <a:ahLst/>
            <a:cxnLst/>
            <a:rect l="l" t="t" r="r" b="b"/>
            <a:pathLst>
              <a:path w="480059" h="1465579">
                <a:moveTo>
                  <a:pt x="407642" y="0"/>
                </a:moveTo>
                <a:lnTo>
                  <a:pt x="0" y="0"/>
                </a:lnTo>
                <a:lnTo>
                  <a:pt x="0" y="1047996"/>
                </a:lnTo>
                <a:lnTo>
                  <a:pt x="479577" y="1047996"/>
                </a:lnTo>
                <a:lnTo>
                  <a:pt x="479577" y="71935"/>
                </a:lnTo>
                <a:lnTo>
                  <a:pt x="473901" y="44004"/>
                </a:lnTo>
                <a:lnTo>
                  <a:pt x="458446" y="21131"/>
                </a:lnTo>
                <a:lnTo>
                  <a:pt x="435573" y="5676"/>
                </a:lnTo>
                <a:lnTo>
                  <a:pt x="407642" y="0"/>
                </a:lnTo>
                <a:close/>
              </a:path>
              <a:path w="480059" h="1465579">
                <a:moveTo>
                  <a:pt x="479577" y="1387613"/>
                </a:moveTo>
                <a:lnTo>
                  <a:pt x="0" y="1387613"/>
                </a:lnTo>
                <a:lnTo>
                  <a:pt x="0" y="1465369"/>
                </a:lnTo>
                <a:lnTo>
                  <a:pt x="407642" y="1465369"/>
                </a:lnTo>
                <a:lnTo>
                  <a:pt x="435573" y="1459693"/>
                </a:lnTo>
                <a:lnTo>
                  <a:pt x="458446" y="1444240"/>
                </a:lnTo>
                <a:lnTo>
                  <a:pt x="473901" y="1421368"/>
                </a:lnTo>
                <a:lnTo>
                  <a:pt x="479577" y="1393437"/>
                </a:lnTo>
                <a:lnTo>
                  <a:pt x="479577" y="1387613"/>
                </a:lnTo>
                <a:close/>
              </a:path>
            </a:pathLst>
          </a:custGeom>
          <a:solidFill>
            <a:srgbClr val="F08519"/>
          </a:solidFill>
        </p:spPr>
        <p:txBody>
          <a:bodyPr wrap="square" lIns="0" tIns="0" rIns="0" bIns="0" rtlCol="0"/>
          <a:lstStyle/>
          <a:p>
            <a:endParaRPr sz="2000">
              <a:latin typeface="+mj-lt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723098" y="1490285"/>
            <a:ext cx="715302" cy="1328989"/>
          </a:xfrm>
          <a:custGeom>
            <a:avLst/>
            <a:gdLst/>
            <a:ahLst/>
            <a:cxnLst/>
            <a:rect l="l" t="t" r="r" b="b"/>
            <a:pathLst>
              <a:path w="480060" h="1465579">
                <a:moveTo>
                  <a:pt x="407642" y="0"/>
                </a:moveTo>
                <a:lnTo>
                  <a:pt x="0" y="0"/>
                </a:lnTo>
                <a:lnTo>
                  <a:pt x="0" y="1047996"/>
                </a:lnTo>
                <a:lnTo>
                  <a:pt x="479577" y="1047996"/>
                </a:lnTo>
                <a:lnTo>
                  <a:pt x="479577" y="71935"/>
                </a:lnTo>
                <a:lnTo>
                  <a:pt x="473901" y="44004"/>
                </a:lnTo>
                <a:lnTo>
                  <a:pt x="458447" y="21131"/>
                </a:lnTo>
                <a:lnTo>
                  <a:pt x="435574" y="5676"/>
                </a:lnTo>
                <a:lnTo>
                  <a:pt x="407642" y="0"/>
                </a:lnTo>
                <a:close/>
              </a:path>
              <a:path w="480060" h="1465579">
                <a:moveTo>
                  <a:pt x="479577" y="1387613"/>
                </a:moveTo>
                <a:lnTo>
                  <a:pt x="0" y="1387613"/>
                </a:lnTo>
                <a:lnTo>
                  <a:pt x="0" y="1465369"/>
                </a:lnTo>
                <a:lnTo>
                  <a:pt x="407642" y="1465369"/>
                </a:lnTo>
                <a:lnTo>
                  <a:pt x="435574" y="1459693"/>
                </a:lnTo>
                <a:lnTo>
                  <a:pt x="458447" y="1444240"/>
                </a:lnTo>
                <a:lnTo>
                  <a:pt x="473901" y="1421368"/>
                </a:lnTo>
                <a:lnTo>
                  <a:pt x="479577" y="1393437"/>
                </a:lnTo>
                <a:lnTo>
                  <a:pt x="479577" y="1387613"/>
                </a:lnTo>
                <a:close/>
              </a:path>
            </a:pathLst>
          </a:custGeom>
          <a:solidFill>
            <a:srgbClr val="008FD7"/>
          </a:solidFill>
        </p:spPr>
        <p:txBody>
          <a:bodyPr wrap="square" lIns="0" tIns="0" rIns="0" bIns="0" rtlCol="0"/>
          <a:lstStyle/>
          <a:p>
            <a:endParaRPr sz="2400">
              <a:latin typeface="+mj-lt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968710" y="1490285"/>
            <a:ext cx="612690" cy="1328989"/>
          </a:xfrm>
          <a:custGeom>
            <a:avLst/>
            <a:gdLst/>
            <a:ahLst/>
            <a:cxnLst/>
            <a:rect l="l" t="t" r="r" b="b"/>
            <a:pathLst>
              <a:path w="480060" h="1465579">
                <a:moveTo>
                  <a:pt x="407639" y="0"/>
                </a:moveTo>
                <a:lnTo>
                  <a:pt x="0" y="0"/>
                </a:lnTo>
                <a:lnTo>
                  <a:pt x="0" y="1047996"/>
                </a:lnTo>
                <a:lnTo>
                  <a:pt x="479574" y="1047996"/>
                </a:lnTo>
                <a:lnTo>
                  <a:pt x="479574" y="71935"/>
                </a:lnTo>
                <a:lnTo>
                  <a:pt x="473899" y="44004"/>
                </a:lnTo>
                <a:lnTo>
                  <a:pt x="458445" y="21131"/>
                </a:lnTo>
                <a:lnTo>
                  <a:pt x="435572" y="5676"/>
                </a:lnTo>
                <a:lnTo>
                  <a:pt x="407639" y="0"/>
                </a:lnTo>
                <a:close/>
              </a:path>
              <a:path w="480060" h="1465579">
                <a:moveTo>
                  <a:pt x="479574" y="1387613"/>
                </a:moveTo>
                <a:lnTo>
                  <a:pt x="0" y="1387613"/>
                </a:lnTo>
                <a:lnTo>
                  <a:pt x="0" y="1465369"/>
                </a:lnTo>
                <a:lnTo>
                  <a:pt x="407639" y="1465369"/>
                </a:lnTo>
                <a:lnTo>
                  <a:pt x="435572" y="1459693"/>
                </a:lnTo>
                <a:lnTo>
                  <a:pt x="458445" y="1444240"/>
                </a:lnTo>
                <a:lnTo>
                  <a:pt x="473899" y="1421368"/>
                </a:lnTo>
                <a:lnTo>
                  <a:pt x="479574" y="1393437"/>
                </a:lnTo>
                <a:lnTo>
                  <a:pt x="479574" y="1387613"/>
                </a:lnTo>
                <a:close/>
              </a:path>
            </a:pathLst>
          </a:custGeom>
          <a:solidFill>
            <a:srgbClr val="F08519"/>
          </a:solidFill>
        </p:spPr>
        <p:txBody>
          <a:bodyPr wrap="square" lIns="0" tIns="0" rIns="0" bIns="0" rtlCol="0"/>
          <a:lstStyle/>
          <a:p>
            <a:endParaRPr sz="2400">
              <a:latin typeface="+mj-l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968710" y="1490285"/>
            <a:ext cx="410502" cy="950677"/>
          </a:xfrm>
          <a:custGeom>
            <a:avLst/>
            <a:gdLst/>
            <a:ahLst/>
            <a:cxnLst/>
            <a:rect l="l" t="t" r="r" b="b"/>
            <a:pathLst>
              <a:path w="480060" h="1048384">
                <a:moveTo>
                  <a:pt x="0" y="0"/>
                </a:moveTo>
                <a:lnTo>
                  <a:pt x="2531" y="0"/>
                </a:lnTo>
                <a:lnTo>
                  <a:pt x="407639" y="0"/>
                </a:lnTo>
                <a:lnTo>
                  <a:pt x="435572" y="5676"/>
                </a:lnTo>
                <a:lnTo>
                  <a:pt x="458445" y="21131"/>
                </a:lnTo>
                <a:lnTo>
                  <a:pt x="473899" y="44004"/>
                </a:lnTo>
                <a:lnTo>
                  <a:pt x="479574" y="71935"/>
                </a:lnTo>
                <a:lnTo>
                  <a:pt x="479574" y="1047996"/>
                </a:lnTo>
                <a:lnTo>
                  <a:pt x="0" y="1047996"/>
                </a:lnTo>
                <a:lnTo>
                  <a:pt x="0" y="0"/>
                </a:lnTo>
                <a:close/>
              </a:path>
            </a:pathLst>
          </a:custGeom>
          <a:ln w="7199">
            <a:solidFill>
              <a:srgbClr val="F08519"/>
            </a:solidFill>
          </a:ln>
        </p:spPr>
        <p:txBody>
          <a:bodyPr wrap="square" lIns="0" tIns="0" rIns="0" bIns="0" rtlCol="0"/>
          <a:lstStyle/>
          <a:p>
            <a:endParaRPr sz="2400">
              <a:latin typeface="+mj-lt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968710" y="2748574"/>
            <a:ext cx="410502" cy="70826"/>
          </a:xfrm>
          <a:custGeom>
            <a:avLst/>
            <a:gdLst/>
            <a:ahLst/>
            <a:cxnLst/>
            <a:rect l="l" t="t" r="r" b="b"/>
            <a:pathLst>
              <a:path w="480060" h="78104">
                <a:moveTo>
                  <a:pt x="479574" y="0"/>
                </a:moveTo>
                <a:lnTo>
                  <a:pt x="479574" y="5824"/>
                </a:lnTo>
                <a:lnTo>
                  <a:pt x="473899" y="33754"/>
                </a:lnTo>
                <a:lnTo>
                  <a:pt x="458445" y="56626"/>
                </a:lnTo>
                <a:lnTo>
                  <a:pt x="435572" y="72080"/>
                </a:lnTo>
                <a:lnTo>
                  <a:pt x="407639" y="77755"/>
                </a:lnTo>
                <a:lnTo>
                  <a:pt x="631" y="77755"/>
                </a:lnTo>
                <a:lnTo>
                  <a:pt x="0" y="77755"/>
                </a:lnTo>
                <a:lnTo>
                  <a:pt x="0" y="0"/>
                </a:lnTo>
                <a:lnTo>
                  <a:pt x="479574" y="0"/>
                </a:lnTo>
                <a:close/>
              </a:path>
            </a:pathLst>
          </a:custGeom>
          <a:ln w="7199">
            <a:solidFill>
              <a:srgbClr val="F08519"/>
            </a:solidFill>
          </a:ln>
        </p:spPr>
        <p:txBody>
          <a:bodyPr wrap="square" lIns="0" tIns="0" rIns="0" bIns="0" rtlCol="0"/>
          <a:lstStyle/>
          <a:p>
            <a:endParaRPr sz="2400">
              <a:latin typeface="+mj-lt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28600" y="1490285"/>
            <a:ext cx="410502" cy="1328989"/>
          </a:xfrm>
          <a:custGeom>
            <a:avLst/>
            <a:gdLst/>
            <a:ahLst/>
            <a:cxnLst/>
            <a:rect l="l" t="t" r="r" b="b"/>
            <a:pathLst>
              <a:path w="480059" h="1465579">
                <a:moveTo>
                  <a:pt x="479574" y="0"/>
                </a:moveTo>
                <a:lnTo>
                  <a:pt x="71931" y="0"/>
                </a:lnTo>
                <a:lnTo>
                  <a:pt x="44001" y="5676"/>
                </a:lnTo>
                <a:lnTo>
                  <a:pt x="21129" y="21131"/>
                </a:lnTo>
                <a:lnTo>
                  <a:pt x="5675" y="44004"/>
                </a:lnTo>
                <a:lnTo>
                  <a:pt x="0" y="71935"/>
                </a:lnTo>
                <a:lnTo>
                  <a:pt x="0" y="1049220"/>
                </a:lnTo>
                <a:lnTo>
                  <a:pt x="4528" y="1048418"/>
                </a:lnTo>
                <a:lnTo>
                  <a:pt x="9184" y="1047996"/>
                </a:lnTo>
                <a:lnTo>
                  <a:pt x="479574" y="1047996"/>
                </a:lnTo>
                <a:lnTo>
                  <a:pt x="479574" y="0"/>
                </a:lnTo>
                <a:close/>
              </a:path>
              <a:path w="480059" h="1465579">
                <a:moveTo>
                  <a:pt x="0" y="1386385"/>
                </a:moveTo>
                <a:lnTo>
                  <a:pt x="0" y="1393437"/>
                </a:lnTo>
                <a:lnTo>
                  <a:pt x="5675" y="1421368"/>
                </a:lnTo>
                <a:lnTo>
                  <a:pt x="21129" y="1444240"/>
                </a:lnTo>
                <a:lnTo>
                  <a:pt x="44001" y="1459693"/>
                </a:lnTo>
                <a:lnTo>
                  <a:pt x="71931" y="1465369"/>
                </a:lnTo>
                <a:lnTo>
                  <a:pt x="479574" y="1465369"/>
                </a:lnTo>
                <a:lnTo>
                  <a:pt x="479574" y="1387613"/>
                </a:lnTo>
                <a:lnTo>
                  <a:pt x="9184" y="1387613"/>
                </a:lnTo>
                <a:lnTo>
                  <a:pt x="4528" y="1387191"/>
                </a:lnTo>
                <a:lnTo>
                  <a:pt x="0" y="1386385"/>
                </a:lnTo>
                <a:close/>
              </a:path>
            </a:pathLst>
          </a:custGeom>
          <a:solidFill>
            <a:srgbClr val="F6AE45"/>
          </a:solidFill>
        </p:spPr>
        <p:txBody>
          <a:bodyPr wrap="square" lIns="0" tIns="0" rIns="0" bIns="0" rtlCol="0"/>
          <a:lstStyle/>
          <a:p>
            <a:endParaRPr sz="2000">
              <a:latin typeface="+mj-lt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313012" y="1490285"/>
            <a:ext cx="668188" cy="1328989"/>
          </a:xfrm>
          <a:custGeom>
            <a:avLst/>
            <a:gdLst/>
            <a:ahLst/>
            <a:cxnLst/>
            <a:rect l="l" t="t" r="r" b="b"/>
            <a:pathLst>
              <a:path w="480060" h="1465579">
                <a:moveTo>
                  <a:pt x="479573" y="0"/>
                </a:moveTo>
                <a:lnTo>
                  <a:pt x="71935" y="0"/>
                </a:lnTo>
                <a:lnTo>
                  <a:pt x="44002" y="5676"/>
                </a:lnTo>
                <a:lnTo>
                  <a:pt x="21129" y="21131"/>
                </a:lnTo>
                <a:lnTo>
                  <a:pt x="5675" y="44004"/>
                </a:lnTo>
                <a:lnTo>
                  <a:pt x="0" y="71935"/>
                </a:lnTo>
                <a:lnTo>
                  <a:pt x="0" y="1047996"/>
                </a:lnTo>
                <a:lnTo>
                  <a:pt x="479573" y="1047996"/>
                </a:lnTo>
                <a:lnTo>
                  <a:pt x="479573" y="0"/>
                </a:lnTo>
                <a:close/>
              </a:path>
              <a:path w="480060" h="1465579">
                <a:moveTo>
                  <a:pt x="479573" y="1387613"/>
                </a:moveTo>
                <a:lnTo>
                  <a:pt x="0" y="1387613"/>
                </a:lnTo>
                <a:lnTo>
                  <a:pt x="0" y="1393437"/>
                </a:lnTo>
                <a:lnTo>
                  <a:pt x="5675" y="1421368"/>
                </a:lnTo>
                <a:lnTo>
                  <a:pt x="21129" y="1444240"/>
                </a:lnTo>
                <a:lnTo>
                  <a:pt x="44002" y="1459693"/>
                </a:lnTo>
                <a:lnTo>
                  <a:pt x="71935" y="1465369"/>
                </a:lnTo>
                <a:lnTo>
                  <a:pt x="479573" y="1465369"/>
                </a:lnTo>
                <a:lnTo>
                  <a:pt x="479573" y="1387613"/>
                </a:lnTo>
                <a:close/>
              </a:path>
            </a:pathLst>
          </a:custGeom>
          <a:solidFill>
            <a:srgbClr val="A0D9F6"/>
          </a:solidFill>
        </p:spPr>
        <p:txBody>
          <a:bodyPr wrap="square" lIns="0" tIns="0" rIns="0" bIns="0" rtlCol="0"/>
          <a:lstStyle/>
          <a:p>
            <a:endParaRPr sz="2400">
              <a:latin typeface="+mj-lt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2558620" y="1490285"/>
            <a:ext cx="410502" cy="1328989"/>
          </a:xfrm>
          <a:custGeom>
            <a:avLst/>
            <a:gdLst/>
            <a:ahLst/>
            <a:cxnLst/>
            <a:rect l="l" t="t" r="r" b="b"/>
            <a:pathLst>
              <a:path w="480060" h="1465579">
                <a:moveTo>
                  <a:pt x="479577" y="0"/>
                </a:moveTo>
                <a:lnTo>
                  <a:pt x="71935" y="0"/>
                </a:lnTo>
                <a:lnTo>
                  <a:pt x="44004" y="5676"/>
                </a:lnTo>
                <a:lnTo>
                  <a:pt x="21131" y="21131"/>
                </a:lnTo>
                <a:lnTo>
                  <a:pt x="5676" y="44004"/>
                </a:lnTo>
                <a:lnTo>
                  <a:pt x="0" y="71935"/>
                </a:lnTo>
                <a:lnTo>
                  <a:pt x="0" y="1047996"/>
                </a:lnTo>
                <a:lnTo>
                  <a:pt x="479577" y="1047996"/>
                </a:lnTo>
                <a:lnTo>
                  <a:pt x="479577" y="0"/>
                </a:lnTo>
                <a:close/>
              </a:path>
              <a:path w="480060" h="1465579">
                <a:moveTo>
                  <a:pt x="479577" y="1387613"/>
                </a:moveTo>
                <a:lnTo>
                  <a:pt x="0" y="1387613"/>
                </a:lnTo>
                <a:lnTo>
                  <a:pt x="0" y="1393437"/>
                </a:lnTo>
                <a:lnTo>
                  <a:pt x="5676" y="1421368"/>
                </a:lnTo>
                <a:lnTo>
                  <a:pt x="21131" y="1444240"/>
                </a:lnTo>
                <a:lnTo>
                  <a:pt x="44004" y="1459693"/>
                </a:lnTo>
                <a:lnTo>
                  <a:pt x="71935" y="1465369"/>
                </a:lnTo>
                <a:lnTo>
                  <a:pt x="479577" y="1465369"/>
                </a:lnTo>
                <a:lnTo>
                  <a:pt x="479577" y="1387613"/>
                </a:lnTo>
                <a:close/>
              </a:path>
            </a:pathLst>
          </a:custGeom>
          <a:solidFill>
            <a:srgbClr val="F6AE45"/>
          </a:solidFill>
        </p:spPr>
        <p:txBody>
          <a:bodyPr wrap="square" lIns="0" tIns="0" rIns="0" bIns="0" rtlCol="0"/>
          <a:lstStyle/>
          <a:p>
            <a:endParaRPr sz="2400">
              <a:latin typeface="+mj-lt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2558620" y="1490285"/>
            <a:ext cx="410502" cy="950677"/>
          </a:xfrm>
          <a:custGeom>
            <a:avLst/>
            <a:gdLst/>
            <a:ahLst/>
            <a:cxnLst/>
            <a:rect l="l" t="t" r="r" b="b"/>
            <a:pathLst>
              <a:path w="480060" h="1048384">
                <a:moveTo>
                  <a:pt x="71935" y="0"/>
                </a:moveTo>
                <a:lnTo>
                  <a:pt x="479577" y="0"/>
                </a:lnTo>
                <a:lnTo>
                  <a:pt x="479577" y="1047996"/>
                </a:lnTo>
                <a:lnTo>
                  <a:pt x="0" y="1047996"/>
                </a:lnTo>
                <a:lnTo>
                  <a:pt x="0" y="71935"/>
                </a:lnTo>
                <a:lnTo>
                  <a:pt x="5676" y="44004"/>
                </a:lnTo>
                <a:lnTo>
                  <a:pt x="21131" y="21131"/>
                </a:lnTo>
                <a:lnTo>
                  <a:pt x="44004" y="5676"/>
                </a:lnTo>
                <a:lnTo>
                  <a:pt x="71935" y="0"/>
                </a:lnTo>
                <a:close/>
              </a:path>
            </a:pathLst>
          </a:custGeom>
          <a:ln w="7199">
            <a:solidFill>
              <a:srgbClr val="F6AE45"/>
            </a:solidFill>
          </a:ln>
        </p:spPr>
        <p:txBody>
          <a:bodyPr wrap="square" lIns="0" tIns="0" rIns="0" bIns="0" rtlCol="0"/>
          <a:lstStyle/>
          <a:p>
            <a:endParaRPr sz="2400">
              <a:latin typeface="+mj-lt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2558620" y="2748574"/>
            <a:ext cx="410502" cy="70826"/>
          </a:xfrm>
          <a:custGeom>
            <a:avLst/>
            <a:gdLst/>
            <a:ahLst/>
            <a:cxnLst/>
            <a:rect l="l" t="t" r="r" b="b"/>
            <a:pathLst>
              <a:path w="480060" h="78104">
                <a:moveTo>
                  <a:pt x="479577" y="0"/>
                </a:moveTo>
                <a:lnTo>
                  <a:pt x="479577" y="77755"/>
                </a:lnTo>
                <a:lnTo>
                  <a:pt x="71935" y="77755"/>
                </a:lnTo>
                <a:lnTo>
                  <a:pt x="44004" y="72080"/>
                </a:lnTo>
                <a:lnTo>
                  <a:pt x="21131" y="56626"/>
                </a:lnTo>
                <a:lnTo>
                  <a:pt x="5676" y="33754"/>
                </a:lnTo>
                <a:lnTo>
                  <a:pt x="0" y="5824"/>
                </a:lnTo>
                <a:lnTo>
                  <a:pt x="0" y="0"/>
                </a:lnTo>
                <a:lnTo>
                  <a:pt x="479577" y="0"/>
                </a:lnTo>
                <a:close/>
              </a:path>
            </a:pathLst>
          </a:custGeom>
          <a:ln w="7199">
            <a:solidFill>
              <a:srgbClr val="F6AE45"/>
            </a:solidFill>
          </a:ln>
        </p:spPr>
        <p:txBody>
          <a:bodyPr wrap="square" lIns="0" tIns="0" rIns="0" bIns="0" rtlCol="0"/>
          <a:lstStyle/>
          <a:p>
            <a:endParaRPr sz="2400">
              <a:latin typeface="+mj-l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35012" y="2510114"/>
            <a:ext cx="984187" cy="212879"/>
          </a:xfrm>
          <a:prstGeom prst="rect">
            <a:avLst/>
          </a:prstGeom>
          <a:solidFill>
            <a:srgbClr val="B6B6B7">
              <a:alpha val="12899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662"/>
              </a:lnSpc>
            </a:pPr>
            <a:r>
              <a:rPr sz="800" b="1" spc="26" dirty="0">
                <a:latin typeface="+mj-lt"/>
                <a:cs typeface="Tahoma"/>
              </a:rPr>
              <a:t>APBN </a:t>
            </a:r>
            <a:r>
              <a:rPr sz="800" b="1" spc="9" dirty="0">
                <a:latin typeface="+mj-lt"/>
                <a:cs typeface="Tahoma"/>
              </a:rPr>
              <a:t>DJ SDA </a:t>
            </a:r>
            <a:r>
              <a:rPr sz="800" b="1" spc="22" dirty="0">
                <a:latin typeface="+mj-lt"/>
                <a:cs typeface="Tahoma"/>
              </a:rPr>
              <a:t>-</a:t>
            </a:r>
            <a:r>
              <a:rPr sz="800" b="1" spc="-18" dirty="0">
                <a:latin typeface="+mj-lt"/>
                <a:cs typeface="Tahoma"/>
              </a:rPr>
              <a:t> </a:t>
            </a:r>
            <a:r>
              <a:rPr sz="800" b="1" dirty="0">
                <a:latin typeface="+mj-lt"/>
                <a:cs typeface="Tahoma"/>
              </a:rPr>
              <a:t>PUPR</a:t>
            </a:r>
            <a:endParaRPr sz="800">
              <a:latin typeface="+mj-lt"/>
              <a:cs typeface="Tahoma"/>
            </a:endParaRPr>
          </a:p>
          <a:p>
            <a:pPr algn="ctr">
              <a:spcBef>
                <a:spcPts val="26"/>
              </a:spcBef>
            </a:pPr>
            <a:r>
              <a:rPr sz="800" b="1" spc="-4" dirty="0">
                <a:latin typeface="+mj-lt"/>
                <a:cs typeface="Tahoma"/>
              </a:rPr>
              <a:t>TA.</a:t>
            </a:r>
            <a:r>
              <a:rPr sz="800" b="1" spc="4" dirty="0">
                <a:latin typeface="+mj-lt"/>
                <a:cs typeface="Tahoma"/>
              </a:rPr>
              <a:t> </a:t>
            </a:r>
            <a:r>
              <a:rPr sz="800" b="1" spc="9" dirty="0">
                <a:latin typeface="+mj-lt"/>
                <a:cs typeface="Tahoma"/>
              </a:rPr>
              <a:t>2011-2012</a:t>
            </a:r>
            <a:endParaRPr sz="800">
              <a:latin typeface="+mj-lt"/>
              <a:cs typeface="Tahom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268900" y="2510114"/>
            <a:ext cx="1169500" cy="228268"/>
          </a:xfrm>
          <a:prstGeom prst="rect">
            <a:avLst/>
          </a:prstGeom>
          <a:solidFill>
            <a:srgbClr val="B6B6B7">
              <a:alpha val="8999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662"/>
              </a:lnSpc>
            </a:pPr>
            <a:r>
              <a:rPr sz="900" b="1" spc="26" dirty="0">
                <a:latin typeface="+mj-lt"/>
                <a:cs typeface="Tahoma"/>
              </a:rPr>
              <a:t>APBN </a:t>
            </a:r>
            <a:r>
              <a:rPr sz="900" b="1" spc="9" dirty="0">
                <a:latin typeface="+mj-lt"/>
                <a:cs typeface="Tahoma"/>
              </a:rPr>
              <a:t>DJ CK </a:t>
            </a:r>
            <a:r>
              <a:rPr sz="900" b="1" spc="22" dirty="0">
                <a:latin typeface="+mj-lt"/>
                <a:cs typeface="Tahoma"/>
              </a:rPr>
              <a:t>-</a:t>
            </a:r>
            <a:r>
              <a:rPr sz="900" b="1" spc="-18" dirty="0">
                <a:latin typeface="+mj-lt"/>
                <a:cs typeface="Tahoma"/>
              </a:rPr>
              <a:t> </a:t>
            </a:r>
            <a:r>
              <a:rPr sz="900" b="1" dirty="0">
                <a:latin typeface="+mj-lt"/>
                <a:cs typeface="Tahoma"/>
              </a:rPr>
              <a:t>PUPR</a:t>
            </a:r>
            <a:endParaRPr sz="900">
              <a:latin typeface="+mj-lt"/>
              <a:cs typeface="Tahoma"/>
            </a:endParaRPr>
          </a:p>
          <a:p>
            <a:pPr algn="ctr">
              <a:spcBef>
                <a:spcPts val="26"/>
              </a:spcBef>
            </a:pPr>
            <a:r>
              <a:rPr sz="900" b="1" spc="-4" dirty="0">
                <a:latin typeface="+mj-lt"/>
                <a:cs typeface="Tahoma"/>
              </a:rPr>
              <a:t>TA.</a:t>
            </a:r>
            <a:r>
              <a:rPr sz="900" b="1" spc="4" dirty="0">
                <a:latin typeface="+mj-lt"/>
                <a:cs typeface="Tahoma"/>
              </a:rPr>
              <a:t> </a:t>
            </a:r>
            <a:r>
              <a:rPr sz="900" b="1" spc="9" dirty="0">
                <a:latin typeface="+mj-lt"/>
                <a:cs typeface="Tahoma"/>
              </a:rPr>
              <a:t>2016-2018</a:t>
            </a:r>
            <a:endParaRPr sz="900">
              <a:latin typeface="+mj-lt"/>
              <a:cs typeface="Tahom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514510" y="2510114"/>
            <a:ext cx="1143090" cy="228268"/>
          </a:xfrm>
          <a:prstGeom prst="rect">
            <a:avLst/>
          </a:prstGeom>
          <a:solidFill>
            <a:srgbClr val="B6B6B7">
              <a:alpha val="10998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662"/>
              </a:lnSpc>
            </a:pPr>
            <a:r>
              <a:rPr sz="900" b="1" spc="26" dirty="0">
                <a:latin typeface="+mj-lt"/>
                <a:cs typeface="Tahoma"/>
              </a:rPr>
              <a:t>APBN </a:t>
            </a:r>
            <a:r>
              <a:rPr sz="900" b="1" spc="9" dirty="0">
                <a:latin typeface="+mj-lt"/>
                <a:cs typeface="Tahoma"/>
              </a:rPr>
              <a:t>DJ CK </a:t>
            </a:r>
            <a:r>
              <a:rPr sz="900" b="1" spc="22" dirty="0">
                <a:latin typeface="+mj-lt"/>
                <a:cs typeface="Tahoma"/>
              </a:rPr>
              <a:t>-</a:t>
            </a:r>
            <a:r>
              <a:rPr sz="900" b="1" spc="-18" dirty="0">
                <a:latin typeface="+mj-lt"/>
                <a:cs typeface="Tahoma"/>
              </a:rPr>
              <a:t> </a:t>
            </a:r>
            <a:r>
              <a:rPr sz="900" b="1" dirty="0">
                <a:latin typeface="+mj-lt"/>
                <a:cs typeface="Tahoma"/>
              </a:rPr>
              <a:t>PUPR</a:t>
            </a:r>
            <a:endParaRPr sz="900">
              <a:latin typeface="+mj-lt"/>
              <a:cs typeface="Tahoma"/>
            </a:endParaRPr>
          </a:p>
          <a:p>
            <a:pPr algn="ctr">
              <a:spcBef>
                <a:spcPts val="26"/>
              </a:spcBef>
            </a:pPr>
            <a:r>
              <a:rPr sz="900" b="1" spc="-4" dirty="0">
                <a:latin typeface="+mj-lt"/>
                <a:cs typeface="Tahoma"/>
              </a:rPr>
              <a:t>TA.</a:t>
            </a:r>
            <a:r>
              <a:rPr sz="900" b="1" spc="9" dirty="0">
                <a:latin typeface="+mj-lt"/>
                <a:cs typeface="Tahoma"/>
              </a:rPr>
              <a:t> </a:t>
            </a:r>
            <a:r>
              <a:rPr sz="900" b="1" spc="4" dirty="0">
                <a:latin typeface="+mj-lt"/>
                <a:cs typeface="Tahoma"/>
              </a:rPr>
              <a:t>2018</a:t>
            </a:r>
            <a:endParaRPr sz="900">
              <a:latin typeface="+mj-lt"/>
              <a:cs typeface="Tahom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744370" y="1631081"/>
            <a:ext cx="913230" cy="164004"/>
          </a:xfrm>
          <a:prstGeom prst="rect">
            <a:avLst/>
          </a:prstGeom>
        </p:spPr>
        <p:txBody>
          <a:bodyPr vert="horz" wrap="square" lIns="0" tIns="10018" rIns="0" bIns="0" rtlCol="0">
            <a:spAutoFit/>
          </a:bodyPr>
          <a:lstStyle/>
          <a:p>
            <a:pPr marL="11132">
              <a:spcBef>
                <a:spcPts val="79"/>
              </a:spcBef>
            </a:pPr>
            <a:r>
              <a:rPr sz="1000" b="1" dirty="0">
                <a:latin typeface="+mj-lt"/>
                <a:cs typeface="Tahoma"/>
              </a:rPr>
              <a:t>Optimalisasi</a:t>
            </a:r>
            <a:endParaRPr sz="1000">
              <a:latin typeface="+mj-lt"/>
              <a:cs typeface="Tahom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47616" y="1539563"/>
            <a:ext cx="971584" cy="227442"/>
          </a:xfrm>
          <a:prstGeom prst="rect">
            <a:avLst/>
          </a:prstGeom>
        </p:spPr>
        <p:txBody>
          <a:bodyPr vert="horz" wrap="square" lIns="0" tIns="13914" rIns="0" bIns="0" rtlCol="0">
            <a:spAutoFit/>
          </a:bodyPr>
          <a:lstStyle/>
          <a:p>
            <a:pPr marL="11113" marR="4453" indent="-11113" algn="ctr">
              <a:lnSpc>
                <a:spcPts val="780"/>
              </a:lnSpc>
              <a:spcBef>
                <a:spcPts val="110"/>
              </a:spcBef>
            </a:pPr>
            <a:r>
              <a:rPr sz="1000" b="1" spc="-4" dirty="0">
                <a:latin typeface="+mj-lt"/>
                <a:cs typeface="Tahoma"/>
              </a:rPr>
              <a:t>Unit  </a:t>
            </a:r>
            <a:r>
              <a:rPr sz="1000" b="1" spc="-13" dirty="0">
                <a:latin typeface="+mj-lt"/>
                <a:cs typeface="Tahoma"/>
              </a:rPr>
              <a:t>Transmisi </a:t>
            </a:r>
            <a:r>
              <a:rPr sz="1000" b="1" spc="9" dirty="0">
                <a:latin typeface="+mj-lt"/>
                <a:cs typeface="Tahoma"/>
              </a:rPr>
              <a:t>Air</a:t>
            </a:r>
            <a:r>
              <a:rPr sz="1000" b="1" spc="-9" dirty="0">
                <a:latin typeface="+mj-lt"/>
                <a:cs typeface="Tahoma"/>
              </a:rPr>
              <a:t> </a:t>
            </a:r>
            <a:r>
              <a:rPr sz="1000" b="1" spc="4" dirty="0">
                <a:latin typeface="+mj-lt"/>
                <a:cs typeface="Tahoma"/>
              </a:rPr>
              <a:t>Baku</a:t>
            </a:r>
            <a:endParaRPr sz="1000">
              <a:latin typeface="+mj-lt"/>
              <a:cs typeface="Tahom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533490" y="1539564"/>
            <a:ext cx="676310" cy="227442"/>
          </a:xfrm>
          <a:prstGeom prst="rect">
            <a:avLst/>
          </a:prstGeom>
        </p:spPr>
        <p:txBody>
          <a:bodyPr vert="horz" wrap="square" lIns="0" tIns="13914" rIns="0" bIns="0" rtlCol="0">
            <a:spAutoFit/>
          </a:bodyPr>
          <a:lstStyle/>
          <a:p>
            <a:pPr marL="11132" marR="4453" indent="95731">
              <a:lnSpc>
                <a:spcPts val="780"/>
              </a:lnSpc>
              <a:spcBef>
                <a:spcPts val="110"/>
              </a:spcBef>
            </a:pPr>
            <a:r>
              <a:rPr sz="1000" b="1" spc="-4" dirty="0">
                <a:latin typeface="+mj-lt"/>
                <a:cs typeface="Tahoma"/>
              </a:rPr>
              <a:t>Unit  Produksi</a:t>
            </a:r>
            <a:endParaRPr sz="1000">
              <a:latin typeface="+mj-lt"/>
              <a:cs typeface="Tahom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38731" y="1795085"/>
            <a:ext cx="880469" cy="593323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60851" marR="18367" indent="-150276">
              <a:spcBef>
                <a:spcPts val="88"/>
              </a:spcBef>
              <a:buSzPct val="83333"/>
              <a:buFont typeface="Wingdings"/>
              <a:buChar char="Ÿ"/>
              <a:tabLst>
                <a:tab pos="161407" algn="l"/>
              </a:tabLst>
            </a:pPr>
            <a:r>
              <a:rPr sz="1000" spc="-18" dirty="0">
                <a:latin typeface="+mj-lt"/>
                <a:cs typeface="Century Gothic"/>
              </a:rPr>
              <a:t>Sungai  </a:t>
            </a:r>
            <a:r>
              <a:rPr sz="1000" spc="-48" dirty="0">
                <a:latin typeface="+mj-lt"/>
                <a:cs typeface="Century Gothic"/>
              </a:rPr>
              <a:t>Bengawan  </a:t>
            </a:r>
            <a:r>
              <a:rPr sz="1000" spc="-4" dirty="0">
                <a:latin typeface="+mj-lt"/>
                <a:cs typeface="Century Gothic"/>
              </a:rPr>
              <a:t>Solo</a:t>
            </a:r>
            <a:endParaRPr sz="1000">
              <a:latin typeface="+mj-lt"/>
              <a:cs typeface="Century Gothic"/>
            </a:endParaRPr>
          </a:p>
          <a:p>
            <a:pPr marL="160851" indent="-150276">
              <a:lnSpc>
                <a:spcPts val="942"/>
              </a:lnSpc>
              <a:buSzPct val="83333"/>
              <a:buFont typeface="Wingdings"/>
              <a:buChar char="Ÿ"/>
              <a:tabLst>
                <a:tab pos="161407" algn="l"/>
              </a:tabLst>
            </a:pPr>
            <a:r>
              <a:rPr sz="1000" spc="-26" dirty="0">
                <a:latin typeface="+mj-lt"/>
                <a:cs typeface="Century Gothic"/>
              </a:rPr>
              <a:t>Intake</a:t>
            </a:r>
            <a:r>
              <a:rPr sz="1000" spc="-44" dirty="0">
                <a:latin typeface="+mj-lt"/>
                <a:cs typeface="Century Gothic"/>
              </a:rPr>
              <a:t> </a:t>
            </a:r>
            <a:r>
              <a:rPr sz="1000" spc="35" dirty="0">
                <a:latin typeface="+mj-lt"/>
                <a:cs typeface="Century Gothic"/>
              </a:rPr>
              <a:t>300</a:t>
            </a:r>
            <a:endParaRPr sz="1000">
              <a:latin typeface="+mj-lt"/>
              <a:cs typeface="Century Goth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336963" y="1850759"/>
            <a:ext cx="949037" cy="465211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87567" indent="-154729">
              <a:lnSpc>
                <a:spcPts val="947"/>
              </a:lnSpc>
              <a:spcBef>
                <a:spcPts val="88"/>
              </a:spcBef>
              <a:buSzPct val="94444"/>
              <a:buFont typeface="Wingdings"/>
              <a:buChar char="Ÿ"/>
              <a:tabLst>
                <a:tab pos="188122" algn="l"/>
              </a:tabLst>
            </a:pPr>
            <a:r>
              <a:rPr sz="1100" spc="-39" dirty="0">
                <a:latin typeface="+mj-lt"/>
                <a:cs typeface="Century Gothic"/>
              </a:rPr>
              <a:t>IPA </a:t>
            </a:r>
            <a:r>
              <a:rPr sz="1100" spc="35" dirty="0">
                <a:latin typeface="+mj-lt"/>
                <a:cs typeface="Century Gothic"/>
              </a:rPr>
              <a:t>300</a:t>
            </a:r>
            <a:r>
              <a:rPr sz="1100" spc="48" dirty="0">
                <a:latin typeface="+mj-lt"/>
                <a:cs typeface="Century Gothic"/>
              </a:rPr>
              <a:t> </a:t>
            </a:r>
            <a:r>
              <a:rPr sz="1100" spc="-31" dirty="0">
                <a:latin typeface="+mj-lt"/>
                <a:cs typeface="Century Gothic"/>
              </a:rPr>
              <a:t>L/dt</a:t>
            </a:r>
            <a:endParaRPr sz="1100">
              <a:latin typeface="+mj-lt"/>
              <a:cs typeface="Century Gothic"/>
            </a:endParaRPr>
          </a:p>
          <a:p>
            <a:pPr marL="187567" marR="187010" indent="-154729">
              <a:buSzPct val="94444"/>
              <a:buFont typeface="Wingdings"/>
              <a:buChar char="Ÿ"/>
              <a:tabLst>
                <a:tab pos="188122" algn="l"/>
              </a:tabLst>
            </a:pPr>
            <a:r>
              <a:rPr sz="1100" spc="-57" dirty="0">
                <a:latin typeface="+mj-lt"/>
                <a:cs typeface="Century Gothic"/>
              </a:rPr>
              <a:t>R</a:t>
            </a:r>
            <a:r>
              <a:rPr sz="1100" spc="-13" dirty="0">
                <a:latin typeface="+mj-lt"/>
                <a:cs typeface="Century Gothic"/>
              </a:rPr>
              <a:t>eservoir  </a:t>
            </a:r>
            <a:r>
              <a:rPr sz="1100" spc="18" dirty="0">
                <a:latin typeface="+mj-lt"/>
                <a:cs typeface="Century Gothic"/>
              </a:rPr>
              <a:t>6000m</a:t>
            </a:r>
            <a:r>
              <a:rPr sz="1000" spc="26" baseline="55555" dirty="0">
                <a:latin typeface="+mj-lt"/>
                <a:cs typeface="Century Gothic"/>
              </a:rPr>
              <a:t>3</a:t>
            </a:r>
            <a:endParaRPr sz="1000" baseline="55555">
              <a:latin typeface="+mj-lt"/>
              <a:cs typeface="Century Goth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611670" y="1795085"/>
            <a:ext cx="588730" cy="172823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  <a:buFont typeface="Arial" pitchFamily="34" charset="0"/>
              <a:buChar char="•"/>
            </a:pPr>
            <a:r>
              <a:rPr sz="1000" spc="136" smtClean="0">
                <a:latin typeface="+mj-lt"/>
                <a:cs typeface="Times New Roman"/>
              </a:rPr>
              <a:t>   </a:t>
            </a:r>
            <a:r>
              <a:rPr sz="1050" spc="9" smtClean="0">
                <a:latin typeface="+mj-lt"/>
                <a:cs typeface="Century Gothic"/>
              </a:rPr>
              <a:t>SDB</a:t>
            </a:r>
            <a:endParaRPr sz="1050">
              <a:latin typeface="+mj-lt"/>
              <a:cs typeface="Century Gothic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611670" y="1962210"/>
            <a:ext cx="893530" cy="403656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60851" indent="-150276">
              <a:lnSpc>
                <a:spcPts val="947"/>
              </a:lnSpc>
              <a:spcBef>
                <a:spcPts val="88"/>
              </a:spcBef>
              <a:buSzPct val="83333"/>
              <a:buFont typeface="Wingdings"/>
              <a:buChar char="Ÿ"/>
              <a:tabLst>
                <a:tab pos="161407" algn="l"/>
              </a:tabLst>
            </a:pPr>
            <a:r>
              <a:rPr sz="1050" spc="-35" dirty="0">
                <a:latin typeface="+mj-lt"/>
                <a:cs typeface="Century Gothic"/>
              </a:rPr>
              <a:t>Manhole</a:t>
            </a:r>
            <a:endParaRPr sz="1050">
              <a:latin typeface="+mj-lt"/>
              <a:cs typeface="Century Gothic"/>
            </a:endParaRPr>
          </a:p>
          <a:p>
            <a:pPr marL="160851" indent="-150276">
              <a:lnSpc>
                <a:spcPts val="947"/>
              </a:lnSpc>
              <a:buSzPct val="83333"/>
              <a:buFont typeface="Wingdings"/>
              <a:buChar char="Ÿ"/>
              <a:tabLst>
                <a:tab pos="161407" algn="l"/>
              </a:tabLst>
            </a:pPr>
            <a:r>
              <a:rPr sz="1050" spc="-79" dirty="0">
                <a:latin typeface="+mj-lt"/>
                <a:cs typeface="Century Gothic"/>
              </a:rPr>
              <a:t>P</a:t>
            </a:r>
            <a:r>
              <a:rPr sz="1050" spc="-35" dirty="0">
                <a:latin typeface="+mj-lt"/>
                <a:cs typeface="Century Gothic"/>
              </a:rPr>
              <a:t>erpiaan</a:t>
            </a:r>
            <a:endParaRPr sz="1050">
              <a:latin typeface="+mj-lt"/>
              <a:cs typeface="Century Gothic"/>
            </a:endParaRPr>
          </a:p>
          <a:p>
            <a:pPr marL="160851" indent="-150276">
              <a:buSzPct val="83333"/>
              <a:buFont typeface="Wingdings"/>
              <a:buChar char="Ÿ"/>
              <a:tabLst>
                <a:tab pos="161407" algn="l"/>
              </a:tabLst>
            </a:pPr>
            <a:r>
              <a:rPr sz="1050" spc="-70" dirty="0">
                <a:latin typeface="+mj-lt"/>
                <a:cs typeface="Century Gothic"/>
              </a:rPr>
              <a:t>Pompa</a:t>
            </a:r>
            <a:endParaRPr sz="1050">
              <a:latin typeface="+mj-lt"/>
              <a:cs typeface="Century Gothic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6417825" y="631249"/>
            <a:ext cx="2726175" cy="196527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417825" y="780199"/>
            <a:ext cx="1344450" cy="214205"/>
          </a:xfrm>
          <a:custGeom>
            <a:avLst/>
            <a:gdLst/>
            <a:ahLst/>
            <a:cxnLst/>
            <a:rect l="l" t="t" r="r" b="b"/>
            <a:pathLst>
              <a:path w="1572259" h="236220">
                <a:moveTo>
                  <a:pt x="1501380" y="0"/>
                </a:moveTo>
                <a:lnTo>
                  <a:pt x="0" y="0"/>
                </a:lnTo>
                <a:lnTo>
                  <a:pt x="0" y="235644"/>
                </a:lnTo>
                <a:lnTo>
                  <a:pt x="1501380" y="235644"/>
                </a:lnTo>
                <a:lnTo>
                  <a:pt x="1528829" y="230066"/>
                </a:lnTo>
                <a:lnTo>
                  <a:pt x="1551306" y="214879"/>
                </a:lnTo>
                <a:lnTo>
                  <a:pt x="1566492" y="192401"/>
                </a:lnTo>
                <a:lnTo>
                  <a:pt x="1572069" y="164951"/>
                </a:lnTo>
                <a:lnTo>
                  <a:pt x="1572069" y="70693"/>
                </a:lnTo>
                <a:lnTo>
                  <a:pt x="1566492" y="43243"/>
                </a:lnTo>
                <a:lnTo>
                  <a:pt x="1551306" y="20765"/>
                </a:lnTo>
                <a:lnTo>
                  <a:pt x="1528829" y="5577"/>
                </a:lnTo>
                <a:lnTo>
                  <a:pt x="1501380" y="0"/>
                </a:lnTo>
                <a:close/>
              </a:path>
            </a:pathLst>
          </a:custGeom>
          <a:solidFill>
            <a:srgbClr val="008FD7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6505237" y="787516"/>
            <a:ext cx="1208159" cy="149178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900" b="1" spc="-66" dirty="0">
                <a:latin typeface="Century Gothic"/>
                <a:cs typeface="Century Gothic"/>
              </a:rPr>
              <a:t>Tahap </a:t>
            </a:r>
            <a:r>
              <a:rPr sz="900" b="1" spc="-39" dirty="0">
                <a:latin typeface="Century Gothic"/>
                <a:cs typeface="Century Gothic"/>
              </a:rPr>
              <a:t>Persiapan</a:t>
            </a:r>
            <a:r>
              <a:rPr sz="900" b="1" spc="-100" dirty="0">
                <a:latin typeface="Century Gothic"/>
                <a:cs typeface="Century Gothic"/>
              </a:rPr>
              <a:t> </a:t>
            </a:r>
            <a:r>
              <a:rPr sz="900" b="1" spc="35" dirty="0">
                <a:latin typeface="Century Gothic"/>
                <a:cs typeface="Century Gothic"/>
              </a:rPr>
              <a:t>100%</a:t>
            </a:r>
            <a:endParaRPr sz="900" b="1">
              <a:latin typeface="Century Gothic"/>
              <a:cs typeface="Century Gothic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6417825" y="631249"/>
            <a:ext cx="2726367" cy="1965269"/>
          </a:xfrm>
          <a:custGeom>
            <a:avLst/>
            <a:gdLst/>
            <a:ahLst/>
            <a:cxnLst/>
            <a:rect l="l" t="t" r="r" b="b"/>
            <a:pathLst>
              <a:path w="3188334" h="2167255">
                <a:moveTo>
                  <a:pt x="70693" y="0"/>
                </a:moveTo>
                <a:lnTo>
                  <a:pt x="3117416" y="0"/>
                </a:lnTo>
                <a:lnTo>
                  <a:pt x="3144866" y="5577"/>
                </a:lnTo>
                <a:lnTo>
                  <a:pt x="3167344" y="20765"/>
                </a:lnTo>
                <a:lnTo>
                  <a:pt x="3182532" y="43243"/>
                </a:lnTo>
                <a:lnTo>
                  <a:pt x="3188110" y="70693"/>
                </a:lnTo>
                <a:lnTo>
                  <a:pt x="3188110" y="2096568"/>
                </a:lnTo>
                <a:lnTo>
                  <a:pt x="3182532" y="2124017"/>
                </a:lnTo>
                <a:lnTo>
                  <a:pt x="3167344" y="2146494"/>
                </a:lnTo>
                <a:lnTo>
                  <a:pt x="3144866" y="2161680"/>
                </a:lnTo>
                <a:lnTo>
                  <a:pt x="3117416" y="2167257"/>
                </a:lnTo>
                <a:lnTo>
                  <a:pt x="70693" y="2167257"/>
                </a:lnTo>
                <a:lnTo>
                  <a:pt x="43243" y="2161680"/>
                </a:lnTo>
                <a:lnTo>
                  <a:pt x="20765" y="2146494"/>
                </a:lnTo>
                <a:lnTo>
                  <a:pt x="5577" y="2124017"/>
                </a:lnTo>
                <a:lnTo>
                  <a:pt x="0" y="2096568"/>
                </a:lnTo>
                <a:lnTo>
                  <a:pt x="0" y="70693"/>
                </a:lnTo>
                <a:lnTo>
                  <a:pt x="5577" y="43243"/>
                </a:lnTo>
                <a:lnTo>
                  <a:pt x="20765" y="20765"/>
                </a:lnTo>
                <a:lnTo>
                  <a:pt x="43243" y="5577"/>
                </a:lnTo>
                <a:lnTo>
                  <a:pt x="70693" y="0"/>
                </a:lnTo>
                <a:close/>
              </a:path>
            </a:pathLst>
          </a:custGeom>
          <a:ln w="30477">
            <a:solidFill>
              <a:srgbClr val="008FD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255931" y="387155"/>
            <a:ext cx="3477869" cy="1060645"/>
          </a:xfrm>
          <a:prstGeom prst="rect">
            <a:avLst/>
          </a:prstGeom>
        </p:spPr>
        <p:txBody>
          <a:bodyPr vert="horz" wrap="square" lIns="0" tIns="102967" rIns="0" bIns="0" rtlCol="0">
            <a:spAutoFit/>
          </a:bodyPr>
          <a:lstStyle/>
          <a:p>
            <a:pPr marL="6350">
              <a:spcBef>
                <a:spcPts val="811"/>
              </a:spcBef>
            </a:pPr>
            <a:r>
              <a:rPr sz="1600" b="1" spc="4" smtClean="0">
                <a:solidFill>
                  <a:srgbClr val="332C2B"/>
                </a:solidFill>
                <a:latin typeface="Calibri Light" pitchFamily="34" charset="0"/>
                <a:cs typeface="Tahoma"/>
              </a:rPr>
              <a:t>Skema</a:t>
            </a:r>
            <a:r>
              <a:rPr sz="1600" b="1" spc="18" smtClean="0">
                <a:solidFill>
                  <a:srgbClr val="332C2B"/>
                </a:solidFill>
                <a:latin typeface="Calibri Light" pitchFamily="34" charset="0"/>
                <a:cs typeface="Tahoma"/>
              </a:rPr>
              <a:t> </a:t>
            </a:r>
            <a:r>
              <a:rPr sz="1600" b="1" spc="18" dirty="0">
                <a:solidFill>
                  <a:srgbClr val="332C2B"/>
                </a:solidFill>
                <a:latin typeface="Calibri Light" pitchFamily="34" charset="0"/>
                <a:cs typeface="Tahoma"/>
              </a:rPr>
              <a:t>Pembiayaan</a:t>
            </a:r>
            <a:endParaRPr sz="1600">
              <a:latin typeface="Calibri Light" pitchFamily="34" charset="0"/>
              <a:cs typeface="Tahoma"/>
            </a:endParaRPr>
          </a:p>
          <a:p>
            <a:pPr marL="11132" algn="just">
              <a:spcBef>
                <a:spcPts val="517"/>
              </a:spcBef>
            </a:pPr>
            <a:r>
              <a:rPr sz="1050" spc="-61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Pembangunan </a:t>
            </a:r>
            <a:r>
              <a:rPr sz="1050" spc="4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OPTIMALISASI </a:t>
            </a:r>
            <a:r>
              <a:rPr sz="1050" spc="-44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SPAM </a:t>
            </a:r>
            <a:r>
              <a:rPr sz="1050" spc="-31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KOTA</a:t>
            </a:r>
            <a:r>
              <a:rPr sz="1050" spc="145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 </a:t>
            </a:r>
            <a:r>
              <a:rPr sz="1050" spc="-18" smtClean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SURAKARTA </a:t>
            </a:r>
            <a:r>
              <a:rPr sz="1050" spc="31" smtClean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ini </a:t>
            </a:r>
            <a:r>
              <a:rPr sz="1050" spc="-13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dari APBN </a:t>
            </a:r>
            <a:r>
              <a:rPr sz="1050" spc="-31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Kementerian </a:t>
            </a:r>
            <a:r>
              <a:rPr sz="1050" spc="-22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PUPERA </a:t>
            </a:r>
            <a:r>
              <a:rPr sz="1050" spc="-39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DJ </a:t>
            </a:r>
            <a:r>
              <a:rPr sz="1050" spc="-31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CK </a:t>
            </a:r>
            <a:r>
              <a:rPr sz="1050" spc="-9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melalui  </a:t>
            </a:r>
            <a:r>
              <a:rPr sz="1050" spc="4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SATUAN </a:t>
            </a:r>
            <a:r>
              <a:rPr sz="1050" spc="-35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KERJA </a:t>
            </a:r>
            <a:r>
              <a:rPr sz="1050" spc="-48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PSPAM </a:t>
            </a:r>
            <a:r>
              <a:rPr sz="1050" spc="-22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JATENG, </a:t>
            </a:r>
            <a:r>
              <a:rPr sz="1050" spc="-66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adapun </a:t>
            </a:r>
            <a:r>
              <a:rPr sz="1050" spc="-53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anggarannya  </a:t>
            </a:r>
            <a:r>
              <a:rPr sz="1050" spc="-35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sebesar </a:t>
            </a:r>
            <a:r>
              <a:rPr sz="1050" b="1" spc="9" dirty="0">
                <a:latin typeface="Calibri Light" pitchFamily="34" charset="0"/>
                <a:cs typeface="Century Gothic"/>
              </a:rPr>
              <a:t>RP.5.245.504,00 </a:t>
            </a:r>
            <a:r>
              <a:rPr sz="1050" spc="-31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(Lima </a:t>
            </a:r>
            <a:r>
              <a:rPr sz="1050" spc="-9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milyar </a:t>
            </a:r>
            <a:r>
              <a:rPr sz="1050" spc="-66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dua </a:t>
            </a:r>
            <a:r>
              <a:rPr sz="1050" spc="-13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ratus </a:t>
            </a:r>
            <a:r>
              <a:rPr sz="1050" spc="-70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empat  </a:t>
            </a:r>
            <a:r>
              <a:rPr sz="1050" spc="-18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puluh</a:t>
            </a:r>
            <a:r>
              <a:rPr sz="1050" spc="-92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 </a:t>
            </a:r>
            <a:r>
              <a:rPr sz="1050" spc="-22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juta</a:t>
            </a:r>
            <a:r>
              <a:rPr sz="1050" spc="-88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 </a:t>
            </a:r>
            <a:r>
              <a:rPr sz="1050" spc="-13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lima</a:t>
            </a:r>
            <a:r>
              <a:rPr sz="1050" spc="-88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 </a:t>
            </a:r>
            <a:r>
              <a:rPr sz="1050" spc="-13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ratus</a:t>
            </a:r>
            <a:r>
              <a:rPr sz="1050" spc="-88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 </a:t>
            </a:r>
            <a:r>
              <a:rPr sz="1050" spc="-70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empat</a:t>
            </a:r>
            <a:r>
              <a:rPr sz="1050" spc="-88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 </a:t>
            </a:r>
            <a:r>
              <a:rPr sz="1050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ribu</a:t>
            </a:r>
            <a:r>
              <a:rPr sz="1050" spc="-88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 </a:t>
            </a:r>
            <a:r>
              <a:rPr sz="1050" spc="-26" dirty="0">
                <a:solidFill>
                  <a:srgbClr val="332C2B"/>
                </a:solidFill>
                <a:latin typeface="Calibri Light" pitchFamily="34" charset="0"/>
                <a:cs typeface="Century Gothic"/>
              </a:rPr>
              <a:t>rupiah)</a:t>
            </a:r>
            <a:endParaRPr sz="1050">
              <a:latin typeface="Calibri Light" pitchFamily="34" charset="0"/>
              <a:cs typeface="Century Gothic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6466765" y="4876800"/>
            <a:ext cx="2732161" cy="196959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6414833" y="4981290"/>
            <a:ext cx="1111506" cy="214205"/>
          </a:xfrm>
          <a:custGeom>
            <a:avLst/>
            <a:gdLst/>
            <a:ahLst/>
            <a:cxnLst/>
            <a:rect l="l" t="t" r="r" b="b"/>
            <a:pathLst>
              <a:path w="1299845" h="236220">
                <a:moveTo>
                  <a:pt x="1228568" y="0"/>
                </a:moveTo>
                <a:lnTo>
                  <a:pt x="0" y="0"/>
                </a:lnTo>
                <a:lnTo>
                  <a:pt x="0" y="236164"/>
                </a:lnTo>
                <a:lnTo>
                  <a:pt x="1228568" y="236164"/>
                </a:lnTo>
                <a:lnTo>
                  <a:pt x="1256075" y="230573"/>
                </a:lnTo>
                <a:lnTo>
                  <a:pt x="1278601" y="215352"/>
                </a:lnTo>
                <a:lnTo>
                  <a:pt x="1293822" y="192824"/>
                </a:lnTo>
                <a:lnTo>
                  <a:pt x="1299413" y="165315"/>
                </a:lnTo>
                <a:lnTo>
                  <a:pt x="1299413" y="70844"/>
                </a:lnTo>
                <a:lnTo>
                  <a:pt x="1293822" y="43337"/>
                </a:lnTo>
                <a:lnTo>
                  <a:pt x="1278601" y="20811"/>
                </a:lnTo>
                <a:lnTo>
                  <a:pt x="1256075" y="5590"/>
                </a:lnTo>
                <a:lnTo>
                  <a:pt x="1228568" y="0"/>
                </a:lnTo>
                <a:close/>
              </a:path>
            </a:pathLst>
          </a:custGeom>
          <a:solidFill>
            <a:srgbClr val="008FD7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6502460" y="4988657"/>
            <a:ext cx="815032" cy="149740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sz="900" b="1" spc="-39" dirty="0">
                <a:latin typeface="Century Gothic"/>
                <a:cs typeface="Century Gothic"/>
              </a:rPr>
              <a:t>Manhole</a:t>
            </a:r>
            <a:r>
              <a:rPr sz="900" b="1" spc="-35" dirty="0">
                <a:latin typeface="Century Gothic"/>
                <a:cs typeface="Century Gothic"/>
              </a:rPr>
              <a:t> </a:t>
            </a:r>
            <a:r>
              <a:rPr sz="900" b="1" spc="39" dirty="0">
                <a:latin typeface="Century Gothic"/>
                <a:cs typeface="Century Gothic"/>
              </a:rPr>
              <a:t>100%</a:t>
            </a:r>
            <a:endParaRPr sz="900" b="1">
              <a:latin typeface="Century Gothic"/>
              <a:cs typeface="Century Gothic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6414833" y="4832009"/>
            <a:ext cx="2732340" cy="1969876"/>
          </a:xfrm>
          <a:custGeom>
            <a:avLst/>
            <a:gdLst/>
            <a:ahLst/>
            <a:cxnLst/>
            <a:rect l="l" t="t" r="r" b="b"/>
            <a:pathLst>
              <a:path w="3195320" h="2172334">
                <a:moveTo>
                  <a:pt x="70848" y="0"/>
                </a:moveTo>
                <a:lnTo>
                  <a:pt x="3124263" y="0"/>
                </a:lnTo>
                <a:lnTo>
                  <a:pt x="3151772" y="5590"/>
                </a:lnTo>
                <a:lnTo>
                  <a:pt x="3174299" y="20811"/>
                </a:lnTo>
                <a:lnTo>
                  <a:pt x="3189521" y="43338"/>
                </a:lnTo>
                <a:lnTo>
                  <a:pt x="3195111" y="70846"/>
                </a:lnTo>
                <a:lnTo>
                  <a:pt x="3195111" y="2101171"/>
                </a:lnTo>
                <a:lnTo>
                  <a:pt x="3189521" y="2128680"/>
                </a:lnTo>
                <a:lnTo>
                  <a:pt x="3174299" y="2151208"/>
                </a:lnTo>
                <a:lnTo>
                  <a:pt x="3151772" y="2166429"/>
                </a:lnTo>
                <a:lnTo>
                  <a:pt x="3124263" y="2172020"/>
                </a:lnTo>
                <a:lnTo>
                  <a:pt x="70848" y="2172020"/>
                </a:lnTo>
                <a:lnTo>
                  <a:pt x="43339" y="2166429"/>
                </a:lnTo>
                <a:lnTo>
                  <a:pt x="20811" y="2151208"/>
                </a:lnTo>
                <a:lnTo>
                  <a:pt x="5590" y="2128680"/>
                </a:lnTo>
                <a:lnTo>
                  <a:pt x="0" y="2101171"/>
                </a:lnTo>
                <a:lnTo>
                  <a:pt x="0" y="70846"/>
                </a:lnTo>
                <a:lnTo>
                  <a:pt x="5590" y="43338"/>
                </a:lnTo>
                <a:lnTo>
                  <a:pt x="20811" y="20811"/>
                </a:lnTo>
                <a:lnTo>
                  <a:pt x="43339" y="5590"/>
                </a:lnTo>
                <a:lnTo>
                  <a:pt x="70848" y="0"/>
                </a:lnTo>
                <a:close/>
              </a:path>
            </a:pathLst>
          </a:custGeom>
          <a:ln w="30477">
            <a:solidFill>
              <a:srgbClr val="008FD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433638" y="2733377"/>
            <a:ext cx="2694546" cy="194247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433639" y="2870397"/>
            <a:ext cx="1088888" cy="177603"/>
          </a:xfrm>
          <a:custGeom>
            <a:avLst/>
            <a:gdLst/>
            <a:ahLst/>
            <a:cxnLst/>
            <a:rect l="l" t="t" r="r" b="b"/>
            <a:pathLst>
              <a:path w="820420" h="233044">
                <a:moveTo>
                  <a:pt x="750225" y="0"/>
                </a:moveTo>
                <a:lnTo>
                  <a:pt x="0" y="0"/>
                </a:lnTo>
                <a:lnTo>
                  <a:pt x="0" y="232912"/>
                </a:lnTo>
                <a:lnTo>
                  <a:pt x="750225" y="232912"/>
                </a:lnTo>
                <a:lnTo>
                  <a:pt x="777355" y="227399"/>
                </a:lnTo>
                <a:lnTo>
                  <a:pt x="799572" y="212388"/>
                </a:lnTo>
                <a:lnTo>
                  <a:pt x="814584" y="190172"/>
                </a:lnTo>
                <a:lnTo>
                  <a:pt x="820097" y="163043"/>
                </a:lnTo>
                <a:lnTo>
                  <a:pt x="820097" y="69872"/>
                </a:lnTo>
                <a:lnTo>
                  <a:pt x="814584" y="42744"/>
                </a:lnTo>
                <a:lnTo>
                  <a:pt x="799572" y="20526"/>
                </a:lnTo>
                <a:lnTo>
                  <a:pt x="777355" y="5513"/>
                </a:lnTo>
                <a:lnTo>
                  <a:pt x="750225" y="0"/>
                </a:lnTo>
                <a:close/>
              </a:path>
            </a:pathLst>
          </a:custGeom>
          <a:solidFill>
            <a:srgbClr val="008FD7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6519910" y="2887702"/>
            <a:ext cx="926416" cy="153674"/>
          </a:xfrm>
          <a:prstGeom prst="rect">
            <a:avLst/>
          </a:prstGeom>
        </p:spPr>
        <p:txBody>
          <a:bodyPr vert="horz" wrap="square" lIns="0" tIns="15028" rIns="0" bIns="0" rtlCol="0">
            <a:spAutoFit/>
          </a:bodyPr>
          <a:lstStyle/>
          <a:p>
            <a:pPr marL="11132">
              <a:spcBef>
                <a:spcPts val="118"/>
              </a:spcBef>
            </a:pPr>
            <a:r>
              <a:rPr sz="900" b="1" spc="35" dirty="0">
                <a:latin typeface="Century Gothic"/>
                <a:cs typeface="Century Gothic"/>
              </a:rPr>
              <a:t>SDB</a:t>
            </a:r>
            <a:r>
              <a:rPr sz="900" b="1" spc="-31" dirty="0">
                <a:latin typeface="Century Gothic"/>
                <a:cs typeface="Century Gothic"/>
              </a:rPr>
              <a:t> </a:t>
            </a:r>
            <a:r>
              <a:rPr sz="900" b="1" spc="57" dirty="0">
                <a:latin typeface="Century Gothic"/>
                <a:cs typeface="Century Gothic"/>
              </a:rPr>
              <a:t>100%</a:t>
            </a:r>
            <a:endParaRPr sz="900" b="1">
              <a:latin typeface="Century Gothic"/>
              <a:cs typeface="Century Gothic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6433639" y="2733376"/>
            <a:ext cx="2694874" cy="1942812"/>
          </a:xfrm>
          <a:custGeom>
            <a:avLst/>
            <a:gdLst/>
            <a:ahLst/>
            <a:cxnLst/>
            <a:rect l="l" t="t" r="r" b="b"/>
            <a:pathLst>
              <a:path w="3151504" h="2142490">
                <a:moveTo>
                  <a:pt x="69871" y="0"/>
                </a:moveTo>
                <a:lnTo>
                  <a:pt x="3081251" y="0"/>
                </a:lnTo>
                <a:lnTo>
                  <a:pt x="3108380" y="5513"/>
                </a:lnTo>
                <a:lnTo>
                  <a:pt x="3130597" y="20525"/>
                </a:lnTo>
                <a:lnTo>
                  <a:pt x="3145609" y="42743"/>
                </a:lnTo>
                <a:lnTo>
                  <a:pt x="3151122" y="69871"/>
                </a:lnTo>
                <a:lnTo>
                  <a:pt x="3151122" y="2072246"/>
                </a:lnTo>
                <a:lnTo>
                  <a:pt x="3145609" y="2099375"/>
                </a:lnTo>
                <a:lnTo>
                  <a:pt x="3130597" y="2121592"/>
                </a:lnTo>
                <a:lnTo>
                  <a:pt x="3108380" y="2136604"/>
                </a:lnTo>
                <a:lnTo>
                  <a:pt x="3081251" y="2142117"/>
                </a:lnTo>
                <a:lnTo>
                  <a:pt x="69871" y="2142117"/>
                </a:lnTo>
                <a:lnTo>
                  <a:pt x="42741" y="2136604"/>
                </a:lnTo>
                <a:lnTo>
                  <a:pt x="20524" y="2121592"/>
                </a:lnTo>
                <a:lnTo>
                  <a:pt x="5513" y="2099375"/>
                </a:lnTo>
                <a:lnTo>
                  <a:pt x="0" y="2072246"/>
                </a:lnTo>
                <a:lnTo>
                  <a:pt x="0" y="69871"/>
                </a:lnTo>
                <a:lnTo>
                  <a:pt x="5513" y="42743"/>
                </a:lnTo>
                <a:lnTo>
                  <a:pt x="20524" y="20525"/>
                </a:lnTo>
                <a:lnTo>
                  <a:pt x="42741" y="5513"/>
                </a:lnTo>
                <a:lnTo>
                  <a:pt x="69871" y="0"/>
                </a:lnTo>
                <a:close/>
              </a:path>
            </a:pathLst>
          </a:custGeom>
          <a:ln w="30477">
            <a:solidFill>
              <a:srgbClr val="F0851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63"/>
          <p:cNvSpPr/>
          <p:nvPr/>
        </p:nvSpPr>
        <p:spPr>
          <a:xfrm>
            <a:off x="3788726" y="632476"/>
            <a:ext cx="2567538" cy="195832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 w="28575">
            <a:solidFill>
              <a:srgbClr val="00B0F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65"/>
          <p:cNvSpPr txBox="1"/>
          <p:nvPr/>
        </p:nvSpPr>
        <p:spPr>
          <a:xfrm>
            <a:off x="3864926" y="2057400"/>
            <a:ext cx="1302217" cy="33534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50" b="1" spc="-95" dirty="0">
                <a:solidFill>
                  <a:schemeClr val="bg1"/>
                </a:solidFill>
                <a:latin typeface="Century Gothic"/>
                <a:cs typeface="Century Gothic"/>
              </a:rPr>
              <a:t>Pompa </a:t>
            </a:r>
            <a:r>
              <a:rPr sz="1050" b="1" spc="15" dirty="0">
                <a:solidFill>
                  <a:schemeClr val="bg1"/>
                </a:solidFill>
                <a:latin typeface="Century Gothic"/>
                <a:cs typeface="Century Gothic"/>
              </a:rPr>
              <a:t>Distribusi</a:t>
            </a:r>
            <a:r>
              <a:rPr sz="1050" b="1" spc="-100" dirty="0">
                <a:solidFill>
                  <a:schemeClr val="bg1"/>
                </a:solidFill>
                <a:latin typeface="Century Gothic"/>
                <a:cs typeface="Century Gothic"/>
              </a:rPr>
              <a:t> </a:t>
            </a:r>
            <a:r>
              <a:rPr sz="1050" b="1" spc="40" dirty="0">
                <a:solidFill>
                  <a:schemeClr val="bg1"/>
                </a:solidFill>
                <a:latin typeface="Century Gothic"/>
                <a:cs typeface="Century Gothic"/>
              </a:rPr>
              <a:t>100%</a:t>
            </a:r>
            <a:endParaRPr sz="1050" b="1">
              <a:solidFill>
                <a:schemeClr val="bg1"/>
              </a:solidFill>
              <a:latin typeface="Century Gothic"/>
              <a:cs typeface="Century Gothic"/>
            </a:endParaRPr>
          </a:p>
        </p:txBody>
      </p:sp>
      <p:sp>
        <p:nvSpPr>
          <p:cNvPr id="44" name="object 67"/>
          <p:cNvSpPr/>
          <p:nvPr/>
        </p:nvSpPr>
        <p:spPr>
          <a:xfrm>
            <a:off x="3788726" y="4876800"/>
            <a:ext cx="2580074" cy="19812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 w="28575">
            <a:solidFill>
              <a:srgbClr val="00B0F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70"/>
          <p:cNvSpPr txBox="1"/>
          <p:nvPr/>
        </p:nvSpPr>
        <p:spPr>
          <a:xfrm>
            <a:off x="3864926" y="4953000"/>
            <a:ext cx="1102054" cy="334707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050" b="1" spc="-95" dirty="0">
                <a:latin typeface="Century Gothic"/>
                <a:cs typeface="Century Gothic"/>
              </a:rPr>
              <a:t>Pompa </a:t>
            </a:r>
            <a:r>
              <a:rPr sz="1050" b="1" spc="-10" dirty="0">
                <a:latin typeface="Century Gothic"/>
                <a:cs typeface="Century Gothic"/>
              </a:rPr>
              <a:t>Kimia</a:t>
            </a:r>
            <a:r>
              <a:rPr sz="1050" b="1" spc="-110" dirty="0">
                <a:latin typeface="Century Gothic"/>
                <a:cs typeface="Century Gothic"/>
              </a:rPr>
              <a:t> </a:t>
            </a:r>
            <a:r>
              <a:rPr sz="1050" b="1" spc="35" dirty="0">
                <a:latin typeface="Century Gothic"/>
                <a:cs typeface="Century Gothic"/>
              </a:rPr>
              <a:t>100%</a:t>
            </a:r>
            <a:endParaRPr sz="1050" b="1">
              <a:latin typeface="Century Gothic"/>
              <a:cs typeface="Century Gothic"/>
            </a:endParaRPr>
          </a:p>
        </p:txBody>
      </p:sp>
      <p:sp>
        <p:nvSpPr>
          <p:cNvPr id="46" name="object 89"/>
          <p:cNvSpPr/>
          <p:nvPr/>
        </p:nvSpPr>
        <p:spPr>
          <a:xfrm>
            <a:off x="3788726" y="2743200"/>
            <a:ext cx="2590800" cy="19812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 w="28575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91"/>
          <p:cNvSpPr txBox="1"/>
          <p:nvPr/>
        </p:nvSpPr>
        <p:spPr>
          <a:xfrm>
            <a:off x="3864926" y="4038600"/>
            <a:ext cx="1654527" cy="49757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50" b="1" spc="-85" dirty="0">
                <a:solidFill>
                  <a:srgbClr val="FFFFFF"/>
                </a:solidFill>
                <a:latin typeface="Century Gothic"/>
                <a:cs typeface="Century Gothic"/>
              </a:rPr>
              <a:t>Pengadaan </a:t>
            </a:r>
            <a:r>
              <a:rPr sz="1050" b="1" spc="-80" dirty="0">
                <a:solidFill>
                  <a:srgbClr val="FFFFFF"/>
                </a:solidFill>
                <a:latin typeface="Century Gothic"/>
                <a:cs typeface="Century Gothic"/>
              </a:rPr>
              <a:t>dan </a:t>
            </a:r>
            <a:r>
              <a:rPr sz="1050" b="1" spc="-70" dirty="0">
                <a:solidFill>
                  <a:srgbClr val="FFFFFF"/>
                </a:solidFill>
                <a:latin typeface="Century Gothic"/>
                <a:cs typeface="Century Gothic"/>
              </a:rPr>
              <a:t>Pemasangan  </a:t>
            </a:r>
            <a:r>
              <a:rPr sz="1050" b="1" spc="-90" dirty="0">
                <a:solidFill>
                  <a:srgbClr val="FFFFFF"/>
                </a:solidFill>
                <a:latin typeface="Century Gothic"/>
                <a:cs typeface="Century Gothic"/>
              </a:rPr>
              <a:t>Pompa </a:t>
            </a:r>
            <a:r>
              <a:rPr sz="1050" b="1" spc="-55" dirty="0">
                <a:solidFill>
                  <a:srgbClr val="FFFFFF"/>
                </a:solidFill>
                <a:latin typeface="Century Gothic"/>
                <a:cs typeface="Century Gothic"/>
              </a:rPr>
              <a:t>Backwash</a:t>
            </a:r>
            <a:r>
              <a:rPr sz="1050" b="1" spc="-7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050" b="1" spc="45" dirty="0">
                <a:solidFill>
                  <a:srgbClr val="FFFFFF"/>
                </a:solidFill>
                <a:latin typeface="Century Gothic"/>
                <a:cs typeface="Century Gothic"/>
              </a:rPr>
              <a:t>100%</a:t>
            </a:r>
            <a:endParaRPr sz="1050" b="1">
              <a:latin typeface="Century Gothic"/>
              <a:cs typeface="Century Gothic"/>
            </a:endParaRPr>
          </a:p>
        </p:txBody>
      </p:sp>
      <p:sp>
        <p:nvSpPr>
          <p:cNvPr id="48" name="object 5"/>
          <p:cNvSpPr txBox="1"/>
          <p:nvPr/>
        </p:nvSpPr>
        <p:spPr>
          <a:xfrm>
            <a:off x="87630" y="4800600"/>
            <a:ext cx="3493770" cy="205838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8595" marR="5080" indent="-176530" algn="ctr">
              <a:lnSpc>
                <a:spcPct val="105900"/>
              </a:lnSpc>
              <a:spcBef>
                <a:spcPts val="100"/>
              </a:spcBef>
              <a:buSzPct val="85000"/>
              <a:tabLst>
                <a:tab pos="189865" algn="l"/>
              </a:tabLst>
            </a:pPr>
            <a:r>
              <a:rPr lang="id-ID" sz="1600" b="1" spc="9" dirty="0" smtClean="0">
                <a:solidFill>
                  <a:srgbClr val="332C2B"/>
                </a:solidFill>
                <a:latin typeface="Tahoma"/>
                <a:cs typeface="Tahoma"/>
              </a:rPr>
              <a:t>Tujuan dan Sasaran</a:t>
            </a:r>
            <a:r>
              <a:rPr lang="id-ID" sz="1000" b="1" spc="9" dirty="0" smtClean="0">
                <a:solidFill>
                  <a:srgbClr val="332C2B"/>
                </a:solidFill>
                <a:latin typeface="Tahoma"/>
                <a:cs typeface="Tahoma"/>
              </a:rPr>
              <a:t> </a:t>
            </a:r>
            <a:endParaRPr lang="id-ID" sz="1000" dirty="0" smtClean="0">
              <a:latin typeface="Tahoma"/>
              <a:cs typeface="Tahoma"/>
            </a:endParaRPr>
          </a:p>
          <a:p>
            <a:pPr marL="188595" marR="5080" indent="-176530" algn="just">
              <a:lnSpc>
                <a:spcPct val="105900"/>
              </a:lnSpc>
              <a:spcBef>
                <a:spcPts val="100"/>
              </a:spcBef>
              <a:buSzPct val="85000"/>
              <a:buFont typeface="Wingdings"/>
              <a:buChar char="Ÿ"/>
              <a:tabLst>
                <a:tab pos="189865" algn="l"/>
              </a:tabLst>
            </a:pPr>
            <a:r>
              <a:rPr sz="1000" spc="-40" smtClean="0">
                <a:solidFill>
                  <a:srgbClr val="332C2B"/>
                </a:solidFill>
                <a:latin typeface="Century Gothic"/>
                <a:cs typeface="Century Gothic"/>
              </a:rPr>
              <a:t>Tersedianya </a:t>
            </a:r>
            <a:r>
              <a:rPr sz="1000" spc="5" dirty="0">
                <a:solidFill>
                  <a:srgbClr val="332C2B"/>
                </a:solidFill>
                <a:latin typeface="Century Gothic"/>
                <a:cs typeface="Century Gothic"/>
              </a:rPr>
              <a:t>air </a:t>
            </a:r>
            <a:r>
              <a:rPr sz="1000" spc="-65" dirty="0">
                <a:solidFill>
                  <a:srgbClr val="332C2B"/>
                </a:solidFill>
                <a:latin typeface="Century Gothic"/>
                <a:cs typeface="Century Gothic"/>
              </a:rPr>
              <a:t>dalam </a:t>
            </a:r>
            <a:r>
              <a:rPr sz="1000" spc="-15" dirty="0">
                <a:solidFill>
                  <a:srgbClr val="332C2B"/>
                </a:solidFill>
                <a:latin typeface="Century Gothic"/>
                <a:cs typeface="Century Gothic"/>
              </a:rPr>
              <a:t>jumlah </a:t>
            </a:r>
            <a:r>
              <a:rPr sz="1000" spc="-70" dirty="0">
                <a:solidFill>
                  <a:srgbClr val="332C2B"/>
                </a:solidFill>
                <a:latin typeface="Century Gothic"/>
                <a:cs typeface="Century Gothic"/>
              </a:rPr>
              <a:t>yang </a:t>
            </a:r>
            <a:r>
              <a:rPr sz="1000" spc="-65" dirty="0">
                <a:solidFill>
                  <a:srgbClr val="332C2B"/>
                </a:solidFill>
                <a:latin typeface="Century Gothic"/>
                <a:cs typeface="Century Gothic"/>
              </a:rPr>
              <a:t>cukup </a:t>
            </a:r>
            <a:r>
              <a:rPr sz="1000" spc="-75" dirty="0">
                <a:solidFill>
                  <a:srgbClr val="332C2B"/>
                </a:solidFill>
                <a:latin typeface="Century Gothic"/>
                <a:cs typeface="Century Gothic"/>
              </a:rPr>
              <a:t>dengan  </a:t>
            </a:r>
            <a:r>
              <a:rPr sz="1000" spc="10" dirty="0">
                <a:solidFill>
                  <a:srgbClr val="332C2B"/>
                </a:solidFill>
                <a:latin typeface="Century Gothic"/>
                <a:cs typeface="Century Gothic"/>
              </a:rPr>
              <a:t>kualitas </a:t>
            </a:r>
            <a:r>
              <a:rPr sz="1000" spc="-55" dirty="0">
                <a:solidFill>
                  <a:srgbClr val="332C2B"/>
                </a:solidFill>
                <a:latin typeface="Century Gothic"/>
                <a:cs typeface="Century Gothic"/>
              </a:rPr>
              <a:t>yang </a:t>
            </a:r>
            <a:r>
              <a:rPr sz="1000" spc="-20" dirty="0">
                <a:solidFill>
                  <a:srgbClr val="332C2B"/>
                </a:solidFill>
                <a:latin typeface="Century Gothic"/>
                <a:cs typeface="Century Gothic"/>
              </a:rPr>
              <a:t>memenuhi standar </a:t>
            </a:r>
            <a:r>
              <a:rPr sz="1000" spc="-25" dirty="0">
                <a:solidFill>
                  <a:srgbClr val="332C2B"/>
                </a:solidFill>
                <a:latin typeface="Century Gothic"/>
                <a:cs typeface="Century Gothic"/>
              </a:rPr>
              <a:t>kelayakan </a:t>
            </a:r>
            <a:r>
              <a:rPr sz="1000" spc="25" dirty="0">
                <a:solidFill>
                  <a:srgbClr val="332C2B"/>
                </a:solidFill>
                <a:latin typeface="Century Gothic"/>
                <a:cs typeface="Century Gothic"/>
              </a:rPr>
              <a:t>air  </a:t>
            </a:r>
            <a:r>
              <a:rPr sz="1000" spc="-25" dirty="0">
                <a:solidFill>
                  <a:srgbClr val="332C2B"/>
                </a:solidFill>
                <a:latin typeface="Century Gothic"/>
                <a:cs typeface="Century Gothic"/>
              </a:rPr>
              <a:t>minum </a:t>
            </a:r>
            <a:r>
              <a:rPr sz="1000" spc="-40" dirty="0">
                <a:solidFill>
                  <a:srgbClr val="332C2B"/>
                </a:solidFill>
                <a:latin typeface="Century Gothic"/>
                <a:cs typeface="Century Gothic"/>
              </a:rPr>
              <a:t>(Kapasitas</a:t>
            </a:r>
            <a:r>
              <a:rPr sz="1000" spc="-200" dirty="0">
                <a:solidFill>
                  <a:srgbClr val="332C2B"/>
                </a:solidFill>
                <a:latin typeface="Century Gothic"/>
                <a:cs typeface="Century Gothic"/>
              </a:rPr>
              <a:t> </a:t>
            </a:r>
            <a:r>
              <a:rPr sz="1000" spc="-80" dirty="0">
                <a:solidFill>
                  <a:srgbClr val="332C2B"/>
                </a:solidFill>
                <a:latin typeface="Century Gothic"/>
                <a:cs typeface="Century Gothic"/>
              </a:rPr>
              <a:t>dan </a:t>
            </a:r>
            <a:r>
              <a:rPr sz="1000" spc="-15" dirty="0">
                <a:solidFill>
                  <a:srgbClr val="332C2B"/>
                </a:solidFill>
                <a:latin typeface="Century Gothic"/>
                <a:cs typeface="Century Gothic"/>
              </a:rPr>
              <a:t>Kualitas).</a:t>
            </a:r>
            <a:endParaRPr sz="1000">
              <a:latin typeface="Century Gothic"/>
              <a:cs typeface="Century Gothic"/>
            </a:endParaRPr>
          </a:p>
          <a:p>
            <a:pPr marL="188595" marR="5080" indent="-176530">
              <a:lnSpc>
                <a:spcPct val="100000"/>
              </a:lnSpc>
              <a:spcBef>
                <a:spcPts val="355"/>
              </a:spcBef>
              <a:buSzPct val="85000"/>
              <a:buFont typeface="Wingdings"/>
              <a:buChar char="Ÿ"/>
              <a:tabLst>
                <a:tab pos="189230" algn="l"/>
              </a:tabLst>
            </a:pPr>
            <a:r>
              <a:rPr sz="1000" spc="-40" dirty="0">
                <a:solidFill>
                  <a:srgbClr val="332C2B"/>
                </a:solidFill>
                <a:latin typeface="Century Gothic"/>
                <a:cs typeface="Century Gothic"/>
              </a:rPr>
              <a:t>Tersedianya </a:t>
            </a:r>
            <a:r>
              <a:rPr sz="1000" spc="5" dirty="0">
                <a:solidFill>
                  <a:srgbClr val="332C2B"/>
                </a:solidFill>
                <a:latin typeface="Century Gothic"/>
                <a:cs typeface="Century Gothic"/>
              </a:rPr>
              <a:t>air </a:t>
            </a:r>
            <a:r>
              <a:rPr sz="1000" spc="-40" dirty="0">
                <a:solidFill>
                  <a:srgbClr val="332C2B"/>
                </a:solidFill>
                <a:latin typeface="Century Gothic"/>
                <a:cs typeface="Century Gothic"/>
              </a:rPr>
              <a:t>setiap </a:t>
            </a:r>
            <a:r>
              <a:rPr sz="1000" spc="-45" dirty="0">
                <a:solidFill>
                  <a:srgbClr val="332C2B"/>
                </a:solidFill>
                <a:latin typeface="Century Gothic"/>
                <a:cs typeface="Century Gothic"/>
              </a:rPr>
              <a:t>waktu </a:t>
            </a:r>
            <a:r>
              <a:rPr sz="1000" spc="-65" dirty="0">
                <a:solidFill>
                  <a:srgbClr val="332C2B"/>
                </a:solidFill>
                <a:latin typeface="Century Gothic"/>
                <a:cs typeface="Century Gothic"/>
              </a:rPr>
              <a:t>atau </a:t>
            </a:r>
            <a:r>
              <a:rPr sz="1000" spc="-45" dirty="0">
                <a:solidFill>
                  <a:srgbClr val="332C2B"/>
                </a:solidFill>
                <a:latin typeface="Century Gothic"/>
                <a:cs typeface="Century Gothic"/>
              </a:rPr>
              <a:t>kesinambungan  </a:t>
            </a:r>
            <a:r>
              <a:rPr sz="1000" spc="-20" dirty="0">
                <a:solidFill>
                  <a:srgbClr val="332C2B"/>
                </a:solidFill>
                <a:latin typeface="Century Gothic"/>
                <a:cs typeface="Century Gothic"/>
              </a:rPr>
              <a:t>(Kontinuitas).</a:t>
            </a:r>
            <a:endParaRPr sz="1000">
              <a:latin typeface="Century Gothic"/>
              <a:cs typeface="Century Gothic"/>
            </a:endParaRPr>
          </a:p>
          <a:p>
            <a:pPr marL="188595" marR="5080" indent="-176530">
              <a:lnSpc>
                <a:spcPct val="100000"/>
              </a:lnSpc>
              <a:spcBef>
                <a:spcPts val="360"/>
              </a:spcBef>
              <a:buSzPct val="85000"/>
              <a:buFont typeface="Wingdings"/>
              <a:buChar char="Ÿ"/>
              <a:tabLst>
                <a:tab pos="189230" algn="l"/>
              </a:tabLst>
            </a:pPr>
            <a:r>
              <a:rPr sz="1000" spc="-15" dirty="0">
                <a:solidFill>
                  <a:srgbClr val="332C2B"/>
                </a:solidFill>
                <a:latin typeface="Century Gothic"/>
                <a:cs typeface="Century Gothic"/>
              </a:rPr>
              <a:t>Tersedianya </a:t>
            </a:r>
            <a:r>
              <a:rPr sz="1000" spc="25" dirty="0">
                <a:solidFill>
                  <a:srgbClr val="332C2B"/>
                </a:solidFill>
                <a:latin typeface="Century Gothic"/>
                <a:cs typeface="Century Gothic"/>
              </a:rPr>
              <a:t>air </a:t>
            </a:r>
            <a:r>
              <a:rPr sz="1000" spc="-50" dirty="0">
                <a:solidFill>
                  <a:srgbClr val="332C2B"/>
                </a:solidFill>
                <a:latin typeface="Century Gothic"/>
                <a:cs typeface="Century Gothic"/>
              </a:rPr>
              <a:t>dengan </a:t>
            </a:r>
            <a:r>
              <a:rPr sz="1000" spc="-30" dirty="0">
                <a:solidFill>
                  <a:srgbClr val="332C2B"/>
                </a:solidFill>
                <a:latin typeface="Century Gothic"/>
                <a:cs typeface="Century Gothic"/>
              </a:rPr>
              <a:t>harga </a:t>
            </a:r>
            <a:r>
              <a:rPr sz="1000" spc="-10" dirty="0">
                <a:solidFill>
                  <a:srgbClr val="332C2B"/>
                </a:solidFill>
                <a:latin typeface="Century Gothic"/>
                <a:cs typeface="Century Gothic"/>
              </a:rPr>
              <a:t>terjangkau oleh  </a:t>
            </a:r>
            <a:r>
              <a:rPr sz="1000" spc="-45" dirty="0">
                <a:solidFill>
                  <a:srgbClr val="332C2B"/>
                </a:solidFill>
                <a:latin typeface="Century Gothic"/>
                <a:cs typeface="Century Gothic"/>
              </a:rPr>
              <a:t>masyarakat </a:t>
            </a:r>
            <a:r>
              <a:rPr sz="1000" spc="-65" dirty="0">
                <a:solidFill>
                  <a:srgbClr val="332C2B"/>
                </a:solidFill>
                <a:latin typeface="Century Gothic"/>
                <a:cs typeface="Century Gothic"/>
              </a:rPr>
              <a:t>atau</a:t>
            </a:r>
            <a:r>
              <a:rPr sz="1000" spc="-160" dirty="0">
                <a:solidFill>
                  <a:srgbClr val="332C2B"/>
                </a:solidFill>
                <a:latin typeface="Century Gothic"/>
                <a:cs typeface="Century Gothic"/>
              </a:rPr>
              <a:t> </a:t>
            </a:r>
            <a:r>
              <a:rPr sz="1000" spc="-45" dirty="0">
                <a:solidFill>
                  <a:srgbClr val="332C2B"/>
                </a:solidFill>
                <a:latin typeface="Century Gothic"/>
                <a:cs typeface="Century Gothic"/>
              </a:rPr>
              <a:t>pemakai.</a:t>
            </a:r>
            <a:endParaRPr sz="1000">
              <a:latin typeface="Century Gothic"/>
              <a:cs typeface="Century Gothic"/>
            </a:endParaRPr>
          </a:p>
          <a:p>
            <a:pPr marL="188595" marR="5080" indent="-176530">
              <a:lnSpc>
                <a:spcPct val="100000"/>
              </a:lnSpc>
              <a:spcBef>
                <a:spcPts val="355"/>
              </a:spcBef>
              <a:buSzPct val="85000"/>
              <a:buFont typeface="Wingdings"/>
              <a:buChar char="Ÿ"/>
              <a:tabLst>
                <a:tab pos="189230" algn="l"/>
              </a:tabLst>
            </a:pPr>
            <a:r>
              <a:rPr sz="1000" spc="-40" dirty="0">
                <a:solidFill>
                  <a:srgbClr val="332C2B"/>
                </a:solidFill>
                <a:latin typeface="Century Gothic"/>
                <a:cs typeface="Century Gothic"/>
              </a:rPr>
              <a:t>Tersedianya </a:t>
            </a:r>
            <a:r>
              <a:rPr sz="1000" spc="-65" dirty="0">
                <a:solidFill>
                  <a:srgbClr val="332C2B"/>
                </a:solidFill>
                <a:latin typeface="Century Gothic"/>
                <a:cs typeface="Century Gothic"/>
              </a:rPr>
              <a:t>pelayanan </a:t>
            </a:r>
            <a:r>
              <a:rPr sz="1000" spc="5" dirty="0">
                <a:solidFill>
                  <a:srgbClr val="332C2B"/>
                </a:solidFill>
                <a:latin typeface="Century Gothic"/>
                <a:cs typeface="Century Gothic"/>
              </a:rPr>
              <a:t>air </a:t>
            </a:r>
            <a:r>
              <a:rPr sz="1000" spc="-10" dirty="0">
                <a:solidFill>
                  <a:srgbClr val="332C2B"/>
                </a:solidFill>
                <a:latin typeface="Century Gothic"/>
                <a:cs typeface="Century Gothic"/>
              </a:rPr>
              <a:t>bersih </a:t>
            </a:r>
            <a:r>
              <a:rPr sz="1000" spc="-45" dirty="0">
                <a:solidFill>
                  <a:srgbClr val="332C2B"/>
                </a:solidFill>
                <a:latin typeface="Century Gothic"/>
                <a:cs typeface="Century Gothic"/>
              </a:rPr>
              <a:t>selama </a:t>
            </a:r>
            <a:r>
              <a:rPr sz="1000" spc="45" dirty="0">
                <a:solidFill>
                  <a:srgbClr val="332C2B"/>
                </a:solidFill>
                <a:latin typeface="Century Gothic"/>
                <a:cs typeface="Century Gothic"/>
              </a:rPr>
              <a:t>24 </a:t>
            </a:r>
            <a:r>
              <a:rPr sz="1000" spc="-40" dirty="0">
                <a:solidFill>
                  <a:srgbClr val="332C2B"/>
                </a:solidFill>
                <a:latin typeface="Century Gothic"/>
                <a:cs typeface="Century Gothic"/>
              </a:rPr>
              <a:t>jam  </a:t>
            </a:r>
            <a:r>
              <a:rPr sz="1000" spc="-20" dirty="0">
                <a:solidFill>
                  <a:srgbClr val="332C2B"/>
                </a:solidFill>
                <a:latin typeface="Century Gothic"/>
                <a:cs typeface="Century Gothic"/>
              </a:rPr>
              <a:t>untuk</a:t>
            </a:r>
            <a:r>
              <a:rPr sz="1000" spc="-105" dirty="0">
                <a:solidFill>
                  <a:srgbClr val="332C2B"/>
                </a:solidFill>
                <a:latin typeface="Century Gothic"/>
                <a:cs typeface="Century Gothic"/>
              </a:rPr>
              <a:t> </a:t>
            </a:r>
            <a:r>
              <a:rPr sz="1000" spc="-40" dirty="0">
                <a:solidFill>
                  <a:srgbClr val="332C2B"/>
                </a:solidFill>
                <a:latin typeface="Century Gothic"/>
                <a:cs typeface="Century Gothic"/>
              </a:rPr>
              <a:t>masyarakat.</a:t>
            </a:r>
            <a:endParaRPr sz="1000">
              <a:latin typeface="Century Gothic"/>
              <a:cs typeface="Century Gothic"/>
            </a:endParaRPr>
          </a:p>
          <a:p>
            <a:pPr marL="188595" marR="5080" indent="-176530">
              <a:lnSpc>
                <a:spcPct val="100000"/>
              </a:lnSpc>
              <a:spcBef>
                <a:spcPts val="355"/>
              </a:spcBef>
              <a:buSzPct val="85000"/>
              <a:buFont typeface="Wingdings"/>
              <a:buChar char="Ÿ"/>
              <a:tabLst>
                <a:tab pos="189230" algn="l"/>
              </a:tabLst>
            </a:pPr>
            <a:r>
              <a:rPr sz="1000" spc="-50" dirty="0">
                <a:solidFill>
                  <a:srgbClr val="332C2B"/>
                </a:solidFill>
                <a:latin typeface="Century Gothic"/>
                <a:cs typeface="Century Gothic"/>
              </a:rPr>
              <a:t>Pengoperasian </a:t>
            </a:r>
            <a:r>
              <a:rPr sz="1000" spc="-45" dirty="0">
                <a:solidFill>
                  <a:srgbClr val="332C2B"/>
                </a:solidFill>
                <a:latin typeface="Century Gothic"/>
                <a:cs typeface="Century Gothic"/>
              </a:rPr>
              <a:t>IPA </a:t>
            </a:r>
            <a:r>
              <a:rPr sz="1000" spc="-70" dirty="0">
                <a:solidFill>
                  <a:srgbClr val="332C2B"/>
                </a:solidFill>
                <a:latin typeface="Century Gothic"/>
                <a:cs typeface="Century Gothic"/>
              </a:rPr>
              <a:t>yang </a:t>
            </a:r>
            <a:r>
              <a:rPr sz="1000" spc="-20" dirty="0">
                <a:solidFill>
                  <a:srgbClr val="332C2B"/>
                </a:solidFill>
                <a:latin typeface="Century Gothic"/>
                <a:cs typeface="Century Gothic"/>
              </a:rPr>
              <a:t>maksimal </a:t>
            </a:r>
            <a:r>
              <a:rPr sz="1000" spc="-75" dirty="0">
                <a:solidFill>
                  <a:srgbClr val="332C2B"/>
                </a:solidFill>
                <a:latin typeface="Century Gothic"/>
                <a:cs typeface="Century Gothic"/>
              </a:rPr>
              <a:t>dengan </a:t>
            </a:r>
            <a:r>
              <a:rPr sz="1000" spc="-85" dirty="0">
                <a:solidFill>
                  <a:srgbClr val="332C2B"/>
                </a:solidFill>
                <a:latin typeface="Century Gothic"/>
                <a:cs typeface="Century Gothic"/>
              </a:rPr>
              <a:t>adanya  </a:t>
            </a:r>
            <a:r>
              <a:rPr sz="1000" spc="10" dirty="0">
                <a:solidFill>
                  <a:srgbClr val="332C2B"/>
                </a:solidFill>
                <a:latin typeface="Century Gothic"/>
                <a:cs typeface="Century Gothic"/>
              </a:rPr>
              <a:t>SDB.</a:t>
            </a:r>
            <a:endParaRPr sz="1000">
              <a:latin typeface="Century Gothic"/>
              <a:cs typeface="Century Gothic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-609600" y="11668"/>
            <a:ext cx="6934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2260" marR="294005" algn="ctr">
              <a:lnSpc>
                <a:spcPct val="100000"/>
              </a:lnSpc>
              <a:spcBef>
                <a:spcPts val="100"/>
              </a:spcBef>
            </a:pPr>
            <a:r>
              <a:rPr lang="id-ID" b="1" spc="-150" dirty="0" smtClean="0">
                <a:solidFill>
                  <a:schemeClr val="bg1"/>
                </a:solidFill>
                <a:latin typeface="Gill Sans MT"/>
                <a:cs typeface="Gill Sans MT"/>
              </a:rPr>
              <a:t>OPTIMALIS</a:t>
            </a:r>
            <a:r>
              <a:rPr lang="id-ID" b="1" spc="-100" dirty="0" smtClean="0">
                <a:solidFill>
                  <a:schemeClr val="bg1"/>
                </a:solidFill>
                <a:latin typeface="Gill Sans MT"/>
                <a:cs typeface="Gill Sans MT"/>
              </a:rPr>
              <a:t>A</a:t>
            </a:r>
            <a:r>
              <a:rPr lang="id-ID" b="1" spc="-50" dirty="0" smtClean="0">
                <a:solidFill>
                  <a:schemeClr val="bg1"/>
                </a:solidFill>
                <a:latin typeface="Gill Sans MT"/>
                <a:cs typeface="Gill Sans MT"/>
              </a:rPr>
              <a:t>SI  </a:t>
            </a:r>
            <a:r>
              <a:rPr lang="id-ID" b="1" spc="-190" dirty="0" smtClean="0">
                <a:solidFill>
                  <a:schemeClr val="bg1"/>
                </a:solidFill>
                <a:latin typeface="Gill Sans MT"/>
                <a:cs typeface="Gill Sans MT"/>
              </a:rPr>
              <a:t>SPAM   </a:t>
            </a:r>
            <a:r>
              <a:rPr lang="id-ID" b="1" spc="-280" dirty="0" smtClean="0">
                <a:solidFill>
                  <a:schemeClr val="bg1"/>
                </a:solidFill>
                <a:latin typeface="Gill Sans MT"/>
                <a:cs typeface="Gill Sans MT"/>
              </a:rPr>
              <a:t>KOTA</a:t>
            </a:r>
            <a:r>
              <a:rPr lang="id-ID" b="1" spc="-40" dirty="0" smtClean="0">
                <a:solidFill>
                  <a:schemeClr val="bg1"/>
                </a:solidFill>
                <a:latin typeface="Gill Sans MT"/>
                <a:cs typeface="Gill Sans MT"/>
              </a:rPr>
              <a:t> </a:t>
            </a:r>
            <a:r>
              <a:rPr lang="id-ID" b="1" spc="-220" dirty="0" smtClean="0">
                <a:solidFill>
                  <a:schemeClr val="bg1"/>
                </a:solidFill>
                <a:latin typeface="Gill Sans MT"/>
                <a:cs typeface="Gill Sans MT"/>
              </a:rPr>
              <a:t>SURAKARTA</a:t>
            </a:r>
            <a:endParaRPr lang="id-ID" dirty="0">
              <a:solidFill>
                <a:schemeClr val="bg1"/>
              </a:solidFill>
              <a:latin typeface="Gill Sans MT"/>
              <a:cs typeface="Gill Sans M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HP PC\Downloads\Siteplan Keterpaduan RW 23.jpg"/>
          <p:cNvPicPr>
            <a:picLocks noChangeAspect="1" noChangeArrowheads="1"/>
          </p:cNvPicPr>
          <p:nvPr/>
        </p:nvPicPr>
        <p:blipFill>
          <a:blip r:embed="rId2" cstate="print"/>
          <a:srcRect b="6785"/>
          <a:stretch>
            <a:fillRect/>
          </a:stretch>
        </p:blipFill>
        <p:spPr bwMode="auto">
          <a:xfrm>
            <a:off x="2121408" y="1066800"/>
            <a:ext cx="7022592" cy="5486400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0" y="-77786"/>
            <a:ext cx="9144000" cy="61118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" y="0"/>
            <a:ext cx="87695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b="1" dirty="0" smtClean="0">
                <a:solidFill>
                  <a:schemeClr val="bg1"/>
                </a:solidFill>
                <a:latin typeface="Calibri" pitchFamily="34" charset="0"/>
                <a:ea typeface="Adobe Gothic Std B" panose="020B0800000000000000" pitchFamily="34" charset="-128"/>
              </a:rPr>
              <a:t>RENCANA KOLABORASI PENANGANAN KAWASAN KUMUH BLOK RW 23 </a:t>
            </a:r>
            <a:endParaRPr lang="en-US" sz="2000" b="1" dirty="0">
              <a:solidFill>
                <a:schemeClr val="bg1"/>
              </a:solidFill>
              <a:latin typeface="Calibri" pitchFamily="34" charset="0"/>
              <a:ea typeface="Adobe Gothic Std B" panose="020B0800000000000000" pitchFamily="34" charset="-128"/>
            </a:endParaRPr>
          </a:p>
        </p:txBody>
      </p:sp>
      <p:sp>
        <p:nvSpPr>
          <p:cNvPr id="8" name="Chevron 7"/>
          <p:cNvSpPr/>
          <p:nvPr/>
        </p:nvSpPr>
        <p:spPr>
          <a:xfrm>
            <a:off x="304800" y="-76200"/>
            <a:ext cx="298450" cy="554679"/>
          </a:xfrm>
          <a:prstGeom prst="chevron">
            <a:avLst>
              <a:gd name="adj" fmla="val 6764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>
              <a:solidFill>
                <a:prstClr val="black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0" y="533400"/>
            <a:ext cx="2514600" cy="2514600"/>
            <a:chOff x="2895600" y="762000"/>
            <a:chExt cx="4267200" cy="4191000"/>
          </a:xfrm>
        </p:grpSpPr>
        <p:pic>
          <p:nvPicPr>
            <p:cNvPr id="13" name="Picture 12"/>
            <p:cNvPicPr/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  </a:ext>
              </a:extLst>
            </a:blip>
            <a:srcRect l="2904" t="7928" r="59203" b="44645"/>
            <a:stretch>
              <a:fillRect/>
            </a:stretch>
          </p:blipFill>
          <p:spPr bwMode="auto">
            <a:xfrm>
              <a:off x="2895600" y="762000"/>
              <a:ext cx="4267200" cy="4191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  </a:ext>
            </a:extLst>
          </p:spPr>
        </p:pic>
        <p:sp>
          <p:nvSpPr>
            <p:cNvPr id="18" name="Oval 17"/>
            <p:cNvSpPr/>
            <p:nvPr/>
          </p:nvSpPr>
          <p:spPr>
            <a:xfrm>
              <a:off x="4964545" y="3810000"/>
              <a:ext cx="598055" cy="533402"/>
            </a:xfrm>
            <a:prstGeom prst="ellipse">
              <a:avLst/>
            </a:prstGeom>
            <a:solidFill>
              <a:srgbClr val="FFC000">
                <a:alpha val="20000"/>
              </a:srgbClr>
            </a:solidFill>
            <a:ln w="1905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705927" y="4191000"/>
              <a:ext cx="2133600" cy="4836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 dirty="0"/>
                <a:t>BLOK </a:t>
              </a:r>
              <a:r>
                <a:rPr lang="id-ID" sz="1400" b="1" dirty="0" smtClean="0"/>
                <a:t>RW 23 </a:t>
              </a:r>
              <a:endParaRPr lang="en-US" sz="1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52400" y="76200"/>
            <a:ext cx="8839200" cy="662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TextBox 3"/>
          <p:cNvSpPr txBox="1"/>
          <p:nvPr/>
        </p:nvSpPr>
        <p:spPr>
          <a:xfrm>
            <a:off x="176284" y="164068"/>
            <a:ext cx="9120116" cy="369332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DAMPAK PENANGANAN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4811" y="543052"/>
            <a:ext cx="85356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600" dirty="0" err="1" smtClean="0"/>
              <a:t>Peremajaan</a:t>
            </a:r>
            <a:r>
              <a:rPr lang="en-US" sz="1600" dirty="0" smtClean="0"/>
              <a:t> </a:t>
            </a:r>
            <a:r>
              <a:rPr lang="en-US" sz="1600" dirty="0" err="1" smtClean="0"/>
              <a:t>Permukimaan</a:t>
            </a:r>
            <a:r>
              <a:rPr lang="en-US" sz="1600" dirty="0" smtClean="0"/>
              <a:t> (</a:t>
            </a:r>
            <a:r>
              <a:rPr lang="en-US" sz="1600" dirty="0" err="1" smtClean="0"/>
              <a:t>Warga</a:t>
            </a:r>
            <a:r>
              <a:rPr lang="en-US" sz="1600" dirty="0" smtClean="0"/>
              <a:t> di </a:t>
            </a:r>
            <a:r>
              <a:rPr lang="en-US" sz="1600" dirty="0" err="1" smtClean="0"/>
              <a:t>pindahkan</a:t>
            </a:r>
            <a:r>
              <a:rPr lang="en-US" sz="1600" dirty="0" smtClean="0"/>
              <a:t> </a:t>
            </a:r>
            <a:r>
              <a:rPr lang="en-US" sz="1600" dirty="0" err="1" smtClean="0"/>
              <a:t>dahulu</a:t>
            </a:r>
            <a:r>
              <a:rPr lang="en-US" sz="1600" dirty="0" smtClean="0"/>
              <a:t> </a:t>
            </a:r>
            <a:r>
              <a:rPr lang="en-US" sz="1600" dirty="0" err="1" smtClean="0"/>
              <a:t>ke</a:t>
            </a:r>
            <a:r>
              <a:rPr lang="en-US" sz="1600" dirty="0" smtClean="0"/>
              <a:t> </a:t>
            </a:r>
            <a:r>
              <a:rPr lang="en-US" sz="1600" dirty="0" err="1" smtClean="0"/>
              <a:t>tempat</a:t>
            </a:r>
            <a:r>
              <a:rPr lang="en-US" sz="1600" dirty="0" smtClean="0"/>
              <a:t> </a:t>
            </a:r>
            <a:r>
              <a:rPr lang="en-US" sz="1600" dirty="0" err="1" smtClean="0"/>
              <a:t>hunian</a:t>
            </a:r>
            <a:r>
              <a:rPr lang="en-US" sz="1600" dirty="0" smtClean="0"/>
              <a:t> </a:t>
            </a:r>
            <a:r>
              <a:rPr lang="en-US" sz="1600" dirty="0" err="1" smtClean="0"/>
              <a:t>sementara</a:t>
            </a:r>
            <a:r>
              <a:rPr lang="en-US" sz="1600" dirty="0" smtClean="0"/>
              <a:t> di </a:t>
            </a:r>
            <a:r>
              <a:rPr lang="en-US" sz="1600" dirty="0" err="1" smtClean="0"/>
              <a:t>rusun</a:t>
            </a:r>
            <a:r>
              <a:rPr lang="en-US" sz="1600" dirty="0" smtClean="0"/>
              <a:t>, </a:t>
            </a:r>
            <a:r>
              <a:rPr lang="en-US" sz="1600" dirty="0" err="1" smtClean="0"/>
              <a:t>rumah</a:t>
            </a:r>
            <a:r>
              <a:rPr lang="en-US" sz="1600" dirty="0" smtClean="0"/>
              <a:t> </a:t>
            </a:r>
            <a:r>
              <a:rPr lang="en-US" sz="1600" dirty="0" err="1" smtClean="0"/>
              <a:t>warga</a:t>
            </a:r>
            <a:r>
              <a:rPr lang="en-US" sz="1600" dirty="0" smtClean="0"/>
              <a:t>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 smtClean="0"/>
              <a:t>permukiman</a:t>
            </a:r>
            <a:r>
              <a:rPr lang="en-US" sz="1600" dirty="0" smtClean="0"/>
              <a:t> </a:t>
            </a:r>
            <a:r>
              <a:rPr lang="en-US" sz="1600" dirty="0" err="1" smtClean="0"/>
              <a:t>ditata</a:t>
            </a:r>
            <a:r>
              <a:rPr lang="en-US" sz="1600" dirty="0" smtClean="0"/>
              <a:t> </a:t>
            </a:r>
            <a:r>
              <a:rPr lang="en-US" sz="1600" dirty="0" err="1" smtClean="0"/>
              <a:t>ulang</a:t>
            </a:r>
            <a:r>
              <a:rPr lang="en-US" sz="1600" dirty="0" smtClean="0"/>
              <a:t> </a:t>
            </a:r>
            <a:r>
              <a:rPr lang="en-US" sz="1600" dirty="0" err="1" smtClean="0"/>
              <a:t>jika</a:t>
            </a:r>
            <a:r>
              <a:rPr lang="en-US" sz="1600" dirty="0" smtClean="0"/>
              <a:t> </a:t>
            </a:r>
            <a:r>
              <a:rPr lang="en-US" sz="1600" dirty="0" err="1" smtClean="0"/>
              <a:t>sudah</a:t>
            </a:r>
            <a:r>
              <a:rPr lang="en-US" sz="1600" dirty="0" smtClean="0"/>
              <a:t> </a:t>
            </a:r>
            <a:r>
              <a:rPr lang="en-US" sz="1600" dirty="0" err="1" smtClean="0"/>
              <a:t>selesai</a:t>
            </a:r>
            <a:r>
              <a:rPr lang="en-US" sz="1600" dirty="0" smtClean="0"/>
              <a:t> </a:t>
            </a:r>
            <a:r>
              <a:rPr lang="en-US" sz="1600" dirty="0" err="1" smtClean="0"/>
              <a:t>warga</a:t>
            </a:r>
            <a:r>
              <a:rPr lang="en-US" sz="1600" dirty="0" smtClean="0"/>
              <a:t> </a:t>
            </a:r>
            <a:r>
              <a:rPr lang="en-US" sz="1600" dirty="0" err="1" smtClean="0"/>
              <a:t>dikembalikan</a:t>
            </a:r>
            <a:r>
              <a:rPr lang="en-US" sz="1600" dirty="0" smtClean="0"/>
              <a:t> </a:t>
            </a:r>
            <a:r>
              <a:rPr lang="en-US" sz="1600" dirty="0" err="1" smtClean="0"/>
              <a:t>lagi</a:t>
            </a:r>
            <a:r>
              <a:rPr lang="en-US" sz="1600" dirty="0" smtClean="0"/>
              <a:t> </a:t>
            </a:r>
            <a:r>
              <a:rPr lang="en-US" sz="1600" dirty="0" err="1" smtClean="0"/>
              <a:t>ke</a:t>
            </a:r>
            <a:r>
              <a:rPr lang="en-US" sz="1600" dirty="0" smtClean="0"/>
              <a:t> </a:t>
            </a:r>
            <a:r>
              <a:rPr lang="en-US" sz="1600" dirty="0" err="1" smtClean="0"/>
              <a:t>permukiman</a:t>
            </a:r>
            <a:r>
              <a:rPr lang="en-US" sz="1600" dirty="0" smtClean="0"/>
              <a:t> yang </a:t>
            </a:r>
            <a:r>
              <a:rPr lang="en-US" sz="1600" dirty="0" err="1" smtClean="0"/>
              <a:t>sudah</a:t>
            </a:r>
            <a:r>
              <a:rPr lang="en-US" sz="1600" dirty="0" smtClean="0"/>
              <a:t> </a:t>
            </a:r>
            <a:r>
              <a:rPr lang="en-US" sz="1600" dirty="0" err="1" smtClean="0"/>
              <a:t>tertata</a:t>
            </a:r>
            <a:r>
              <a:rPr lang="en-US" sz="1600" dirty="0" smtClean="0"/>
              <a:t>)</a:t>
            </a:r>
          </a:p>
          <a:p>
            <a:pPr marL="285750" indent="-285750">
              <a:buFontTx/>
              <a:buChar char="-"/>
            </a:pPr>
            <a:r>
              <a:rPr lang="en-US" sz="1600" dirty="0" err="1" smtClean="0"/>
              <a:t>Tidak</a:t>
            </a:r>
            <a:r>
              <a:rPr lang="en-US" sz="1600" dirty="0" smtClean="0"/>
              <a:t> </a:t>
            </a:r>
            <a:r>
              <a:rPr lang="en-US" sz="1600" dirty="0" err="1" smtClean="0"/>
              <a:t>ada</a:t>
            </a:r>
            <a:r>
              <a:rPr lang="en-US" sz="1600" dirty="0" smtClean="0"/>
              <a:t> </a:t>
            </a:r>
            <a:r>
              <a:rPr lang="en-US" sz="1600" dirty="0" err="1" smtClean="0"/>
              <a:t>relokasi</a:t>
            </a:r>
            <a:r>
              <a:rPr lang="en-US" sz="1600" dirty="0" smtClean="0"/>
              <a:t> </a:t>
            </a:r>
            <a:r>
              <a:rPr lang="en-US" sz="1600" dirty="0" err="1" smtClean="0"/>
              <a:t>warga</a:t>
            </a:r>
            <a:r>
              <a:rPr lang="en-US" sz="1600" dirty="0" smtClean="0"/>
              <a:t> yang </a:t>
            </a:r>
            <a:r>
              <a:rPr lang="en-US" sz="1600" dirty="0" err="1" smtClean="0"/>
              <a:t>terkena</a:t>
            </a:r>
            <a:r>
              <a:rPr lang="en-US" sz="1600" dirty="0" smtClean="0"/>
              <a:t> </a:t>
            </a:r>
            <a:r>
              <a:rPr lang="en-US" sz="1600" dirty="0" err="1" smtClean="0"/>
              <a:t>dampak</a:t>
            </a:r>
            <a:r>
              <a:rPr lang="en-US" sz="1600" dirty="0" smtClean="0"/>
              <a:t>, </a:t>
            </a:r>
            <a:r>
              <a:rPr lang="en-US" sz="1600" dirty="0" err="1" smtClean="0"/>
              <a:t>namun</a:t>
            </a:r>
            <a:r>
              <a:rPr lang="en-US" sz="1600" dirty="0" smtClean="0"/>
              <a:t> </a:t>
            </a:r>
            <a:r>
              <a:rPr lang="en-US" sz="1600" dirty="0" err="1" smtClean="0"/>
              <a:t>penataan</a:t>
            </a:r>
            <a:r>
              <a:rPr lang="en-US" sz="1600" dirty="0" smtClean="0"/>
              <a:t> </a:t>
            </a:r>
            <a:r>
              <a:rPr lang="en-US" sz="1600" dirty="0" err="1" smtClean="0"/>
              <a:t>ulang</a:t>
            </a:r>
            <a:r>
              <a:rPr lang="en-US" sz="1600" dirty="0" smtClean="0"/>
              <a:t> </a:t>
            </a:r>
            <a:r>
              <a:rPr lang="en-US" sz="1600" dirty="0" err="1" smtClean="0"/>
              <a:t>permukiman</a:t>
            </a:r>
            <a:r>
              <a:rPr lang="en-US" sz="1600" dirty="0" smtClean="0"/>
              <a:t> (</a:t>
            </a:r>
            <a:r>
              <a:rPr lang="en-US" sz="1600" dirty="0" err="1" smtClean="0"/>
              <a:t>konsolidasi</a:t>
            </a:r>
            <a:r>
              <a:rPr lang="en-US" sz="1600" dirty="0" smtClean="0"/>
              <a:t> </a:t>
            </a:r>
            <a:r>
              <a:rPr lang="en-US" sz="1600" dirty="0" err="1" smtClean="0"/>
              <a:t>tanah</a:t>
            </a:r>
            <a:r>
              <a:rPr lang="en-US" sz="1600" dirty="0" smtClean="0"/>
              <a:t>)</a:t>
            </a:r>
          </a:p>
          <a:p>
            <a:pPr marL="285750" indent="-285750">
              <a:buFontTx/>
              <a:buChar char="-"/>
            </a:pPr>
            <a:r>
              <a:rPr lang="en-US" sz="1600" dirty="0" err="1" smtClean="0"/>
              <a:t>Permukiman</a:t>
            </a:r>
            <a:r>
              <a:rPr lang="en-US" sz="1600" dirty="0" smtClean="0"/>
              <a:t> </a:t>
            </a:r>
            <a:r>
              <a:rPr lang="en-US" sz="1600" dirty="0" err="1" smtClean="0"/>
              <a:t>ilegal</a:t>
            </a:r>
            <a:r>
              <a:rPr lang="en-US" sz="1600" dirty="0" smtClean="0"/>
              <a:t> </a:t>
            </a:r>
            <a:r>
              <a:rPr lang="en-US" sz="1600" dirty="0" err="1" smtClean="0"/>
              <a:t>menjadi</a:t>
            </a:r>
            <a:r>
              <a:rPr lang="en-US" sz="1600" dirty="0" smtClean="0"/>
              <a:t> legal</a:t>
            </a:r>
            <a:r>
              <a:rPr lang="en-US" sz="1600" dirty="0"/>
              <a:t>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 smtClean="0"/>
              <a:t>lebih</a:t>
            </a:r>
            <a:r>
              <a:rPr lang="en-US" sz="1600" dirty="0" smtClean="0"/>
              <a:t> </a:t>
            </a:r>
            <a:r>
              <a:rPr lang="en-US" sz="1600" dirty="0" err="1" smtClean="0"/>
              <a:t>tertata</a:t>
            </a:r>
            <a:endParaRPr lang="en-US" sz="16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2041" y="2438400"/>
            <a:ext cx="4611959" cy="3733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38400"/>
            <a:ext cx="4407191" cy="3733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5315" y="5802868"/>
            <a:ext cx="1306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BEFORE</a:t>
            </a:r>
            <a:endParaRPr lang="en-US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Striped Right Arrow 8"/>
          <p:cNvSpPr/>
          <p:nvPr/>
        </p:nvSpPr>
        <p:spPr>
          <a:xfrm>
            <a:off x="3918858" y="3640183"/>
            <a:ext cx="1110342" cy="1084217"/>
          </a:xfrm>
          <a:prstGeom prst="strip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648200" y="5726668"/>
            <a:ext cx="1306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AFTER</a:t>
            </a:r>
            <a:endParaRPr lang="en-US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41772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52400" y="76200"/>
            <a:ext cx="8839200" cy="66294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10844" y="2053055"/>
            <a:ext cx="9165688" cy="38023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0654" y="198586"/>
            <a:ext cx="8122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PENATAAN BANTARAN SUNGAI BENGAWAN SOLO</a:t>
            </a:r>
            <a:endParaRPr lang="en-US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379795" y="746208"/>
            <a:ext cx="38623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Penataan</a:t>
            </a:r>
            <a:r>
              <a:rPr lang="en-US" dirty="0" smtClean="0"/>
              <a:t> </a:t>
            </a:r>
            <a:r>
              <a:rPr lang="en-US" dirty="0" err="1" smtClean="0"/>
              <a:t>Permukiman</a:t>
            </a:r>
            <a:r>
              <a:rPr lang="en-US" dirty="0" smtClean="0"/>
              <a:t> </a:t>
            </a:r>
            <a:r>
              <a:rPr lang="en-US" dirty="0" err="1" smtClean="0"/>
              <a:t>Bantaran</a:t>
            </a:r>
            <a:r>
              <a:rPr lang="en-US" dirty="0" smtClean="0"/>
              <a:t> Sungai </a:t>
            </a:r>
            <a:r>
              <a:rPr lang="en-US" dirty="0" err="1" smtClean="0"/>
              <a:t>Bengawan</a:t>
            </a:r>
            <a:r>
              <a:rPr lang="en-US" dirty="0" smtClean="0"/>
              <a:t> Solo </a:t>
            </a:r>
            <a:r>
              <a:rPr lang="en-US" dirty="0" err="1" smtClean="0"/>
              <a:t>menjadi</a:t>
            </a:r>
            <a:r>
              <a:rPr lang="en-US" dirty="0" smtClean="0"/>
              <a:t> legal (</a:t>
            </a:r>
            <a:r>
              <a:rPr lang="en-US" dirty="0" err="1" smtClean="0"/>
              <a:t>Konsolidasi</a:t>
            </a:r>
            <a:r>
              <a:rPr lang="en-US" dirty="0" smtClean="0"/>
              <a:t> Tanah)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Pola</a:t>
            </a:r>
            <a:r>
              <a:rPr lang="en-US" dirty="0" smtClean="0"/>
              <a:t> </a:t>
            </a:r>
            <a:r>
              <a:rPr lang="en-US" dirty="0" err="1" smtClean="0"/>
              <a:t>Peremajaan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45577" y="982213"/>
            <a:ext cx="3862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Permukiman</a:t>
            </a:r>
            <a:r>
              <a:rPr lang="en-US" dirty="0" smtClean="0"/>
              <a:t> </a:t>
            </a:r>
            <a:r>
              <a:rPr lang="en-US" dirty="0" err="1" smtClean="0"/>
              <a:t>Eksisiting</a:t>
            </a:r>
            <a:r>
              <a:rPr lang="en-US" dirty="0" smtClean="0"/>
              <a:t> (Legal)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711089" y="5924652"/>
            <a:ext cx="5337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Pembangunan </a:t>
            </a:r>
            <a:r>
              <a:rPr lang="en-US" dirty="0" err="1" smtClean="0"/>
              <a:t>Drainase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Jalan</a:t>
            </a:r>
            <a:r>
              <a:rPr lang="en-US" dirty="0" smtClean="0"/>
              <a:t> </a:t>
            </a:r>
            <a:r>
              <a:rPr lang="en-US" dirty="0" err="1" smtClean="0"/>
              <a:t>Beton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2074460" y="1609828"/>
            <a:ext cx="2275" cy="124153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6089177" y="1946537"/>
            <a:ext cx="0" cy="104016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209198" y="5196887"/>
            <a:ext cx="4549" cy="54817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947153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lum bright="-9000" contrast="-5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3292919"/>
            <a:ext cx="1981200" cy="3565084"/>
          </a:xfrm>
          <a:prstGeom prst="rect">
            <a:avLst/>
          </a:prstGeom>
        </p:spPr>
      </p:pic>
      <p:pic>
        <p:nvPicPr>
          <p:cNvPr id="5" name="Picture 4" descr="E:\DINAS CIPTA KARYA JATENG\PEKERJAAN SATKER PKP TH 2018\PAPARAN JAKARTA 22 JANUARI\KOTA SURAKARTA\Data Drainase Semanggi 2017\Foto Semanggi Baru\IMG_1007.JPG"/>
          <p:cNvPicPr/>
          <p:nvPr/>
        </p:nvPicPr>
        <p:blipFill>
          <a:blip r:embed="rId3" cstate="email">
            <a:lum bright="-5000" contrast="-5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981200" cy="3565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905000" y="44374"/>
            <a:ext cx="7391400" cy="870026"/>
          </a:xfrm>
          <a:prstGeom prst="rect">
            <a:avLst/>
          </a:prstGeom>
          <a:noFill/>
        </p:spPr>
        <p:txBody>
          <a:bodyPr wrap="square" lIns="130092" tIns="65046" rIns="130092" bIns="65046" rtlCol="0">
            <a:spAutoFit/>
          </a:bodyPr>
          <a:lstStyle/>
          <a:p>
            <a:pPr algn="ctr"/>
            <a:r>
              <a:rPr lang="id-ID" sz="2400" b="1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  <a:cs typeface="Aharoni" pitchFamily="2" charset="-79"/>
              </a:rPr>
              <a:t>PENGURANGAN </a:t>
            </a:r>
            <a:r>
              <a:rPr lang="id-ID" sz="2400" b="1" dirty="0">
                <a:solidFill>
                  <a:schemeClr val="tx2">
                    <a:lumMod val="50000"/>
                  </a:schemeClr>
                </a:solidFill>
                <a:latin typeface="Cambria" pitchFamily="18" charset="0"/>
                <a:cs typeface="Aharoni" pitchFamily="2" charset="-79"/>
              </a:rPr>
              <a:t>KUMUH </a:t>
            </a:r>
          </a:p>
          <a:p>
            <a:pPr algn="ctr"/>
            <a:r>
              <a:rPr lang="id-ID" sz="2400" b="1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  <a:cs typeface="Aharoni" pitchFamily="2" charset="-79"/>
              </a:rPr>
              <a:t>KOTA SURAKARTA</a:t>
            </a:r>
            <a:endParaRPr lang="id-ID" sz="2400" b="1" dirty="0">
              <a:solidFill>
                <a:schemeClr val="tx2">
                  <a:lumMod val="50000"/>
                </a:schemeClr>
              </a:solidFill>
              <a:latin typeface="Cambria" pitchFamily="18" charset="0"/>
              <a:cs typeface="Aharoni" pitchFamily="2" charset="-79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348653" y="838200"/>
            <a:ext cx="6490555" cy="2836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Hexagon 7"/>
          <p:cNvSpPr/>
          <p:nvPr/>
        </p:nvSpPr>
        <p:spPr>
          <a:xfrm>
            <a:off x="304800" y="2391165"/>
            <a:ext cx="2438400" cy="1876036"/>
          </a:xfrm>
          <a:prstGeom prst="hexagon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30092" tIns="65046" rIns="130092" bIns="65046" rtlCol="0" anchor="ctr"/>
          <a:lstStyle/>
          <a:p>
            <a:pPr algn="ctr"/>
            <a:r>
              <a:rPr lang="id-ID" sz="2000" b="1" dirty="0">
                <a:latin typeface="Cambria" pitchFamily="18" charset="0"/>
                <a:cs typeface="Angsana New" pitchFamily="18" charset="-34"/>
              </a:rPr>
              <a:t>Luas Kumuh </a:t>
            </a:r>
            <a:r>
              <a:rPr lang="id-ID" sz="2000" b="1" smtClean="0">
                <a:latin typeface="Cambria" pitchFamily="18" charset="0"/>
                <a:cs typeface="Angsana New" pitchFamily="18" charset="-34"/>
              </a:rPr>
              <a:t>Kota Surakarta</a:t>
            </a:r>
            <a:endParaRPr lang="id-ID" sz="2000" b="1" dirty="0">
              <a:latin typeface="Cambria" pitchFamily="18" charset="0"/>
              <a:cs typeface="Angsana New" pitchFamily="18" charset="-34"/>
            </a:endParaRPr>
          </a:p>
          <a:p>
            <a:pPr algn="ctr"/>
            <a:r>
              <a:rPr lang="id-ID" sz="2000" b="1" smtClean="0">
                <a:latin typeface="Cambria" pitchFamily="18" charset="0"/>
                <a:cs typeface="Angsana New" pitchFamily="18" charset="-34"/>
              </a:rPr>
              <a:t>359,5 </a:t>
            </a:r>
            <a:r>
              <a:rPr lang="id-ID" sz="2000" b="1" dirty="0">
                <a:latin typeface="Cambria" pitchFamily="18" charset="0"/>
                <a:cs typeface="Angsana New" pitchFamily="18" charset="-34"/>
              </a:rPr>
              <a:t>Ha </a:t>
            </a:r>
          </a:p>
        </p:txBody>
      </p:sp>
      <p:grpSp>
        <p:nvGrpSpPr>
          <p:cNvPr id="2" name="Group 12"/>
          <p:cNvGrpSpPr/>
          <p:nvPr/>
        </p:nvGrpSpPr>
        <p:grpSpPr>
          <a:xfrm>
            <a:off x="3048000" y="1600200"/>
            <a:ext cx="5886339" cy="4159574"/>
            <a:chOff x="828725" y="780726"/>
            <a:chExt cx="8308098" cy="4159574"/>
          </a:xfrm>
        </p:grpSpPr>
        <p:sp>
          <p:nvSpPr>
            <p:cNvPr id="27" name="Right Arrow 26"/>
            <p:cNvSpPr/>
            <p:nvPr/>
          </p:nvSpPr>
          <p:spPr>
            <a:xfrm>
              <a:off x="7086600" y="1636713"/>
              <a:ext cx="1931988" cy="1536700"/>
            </a:xfrm>
            <a:prstGeom prst="rightArrow">
              <a:avLst/>
            </a:prstGeom>
            <a:solidFill>
              <a:srgbClr val="38D4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chemeClr val="bg1"/>
                  </a:solidFill>
                </a:rPr>
                <a:t>   </a:t>
              </a:r>
              <a:r>
                <a:rPr lang="en-US" sz="2400" b="1" dirty="0">
                  <a:solidFill>
                    <a:schemeClr val="tx1"/>
                  </a:solidFill>
                </a:rPr>
                <a:t>2019</a:t>
              </a:r>
            </a:p>
          </p:txBody>
        </p:sp>
        <p:sp>
          <p:nvSpPr>
            <p:cNvPr id="28" name="Right Arrow 27"/>
            <p:cNvSpPr/>
            <p:nvPr/>
          </p:nvSpPr>
          <p:spPr>
            <a:xfrm>
              <a:off x="5334000" y="1636713"/>
              <a:ext cx="2235200" cy="1536700"/>
            </a:xfrm>
            <a:prstGeom prst="rightArrow">
              <a:avLst/>
            </a:prstGeom>
            <a:solidFill>
              <a:srgbClr val="26B0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>
                  <a:solidFill>
                    <a:schemeClr val="tx1"/>
                  </a:solidFill>
                </a:rPr>
                <a:t>   2018</a:t>
              </a:r>
            </a:p>
          </p:txBody>
        </p:sp>
        <p:sp>
          <p:nvSpPr>
            <p:cNvPr id="29" name="Right Arrow 28"/>
            <p:cNvSpPr/>
            <p:nvPr/>
          </p:nvSpPr>
          <p:spPr>
            <a:xfrm>
              <a:off x="828725" y="1619250"/>
              <a:ext cx="4962476" cy="1536700"/>
            </a:xfrm>
            <a:prstGeom prst="rightArrow">
              <a:avLst/>
            </a:prstGeom>
            <a:solidFill>
              <a:srgbClr val="578F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>
                  <a:solidFill>
                    <a:schemeClr val="bg1"/>
                  </a:solidFill>
                </a:rPr>
                <a:t> </a:t>
              </a:r>
              <a:r>
                <a:rPr lang="en-US" sz="2400" b="1" smtClean="0">
                  <a:solidFill>
                    <a:schemeClr val="bg1"/>
                  </a:solidFill>
                </a:rPr>
                <a:t> </a:t>
              </a:r>
              <a:r>
                <a:rPr lang="id-ID" sz="2400" b="1" smtClean="0">
                  <a:solidFill>
                    <a:schemeClr val="bg1"/>
                  </a:solidFill>
                </a:rPr>
                <a:t>2016-</a:t>
              </a:r>
              <a:r>
                <a:rPr lang="en-US" sz="2400" b="1" smtClean="0">
                  <a:solidFill>
                    <a:schemeClr val="bg1"/>
                  </a:solidFill>
                </a:rPr>
                <a:t>2017</a:t>
              </a:r>
              <a:endParaRPr 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30" name="TextBox 17"/>
            <p:cNvSpPr txBox="1">
              <a:spLocks noChangeArrowheads="1"/>
            </p:cNvSpPr>
            <p:nvPr/>
          </p:nvSpPr>
          <p:spPr bwMode="auto">
            <a:xfrm>
              <a:off x="3963729" y="780726"/>
              <a:ext cx="505460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en-US" b="1" noProof="1">
                  <a:solidFill>
                    <a:srgbClr val="002060"/>
                  </a:solidFill>
                  <a:latin typeface="+mn-lt"/>
                  <a:ea typeface="MS PGothic" pitchFamily="34" charset="-128"/>
                </a:rPr>
                <a:t>Target Peningkatan Kualitas Permukiman Kumuh </a:t>
              </a:r>
            </a:p>
          </p:txBody>
        </p:sp>
        <p:sp>
          <p:nvSpPr>
            <p:cNvPr id="31" name="TextBox 30"/>
            <p:cNvSpPr txBox="1">
              <a:spLocks noChangeArrowheads="1"/>
            </p:cNvSpPr>
            <p:nvPr/>
          </p:nvSpPr>
          <p:spPr bwMode="auto">
            <a:xfrm>
              <a:off x="1066801" y="856926"/>
              <a:ext cx="2649538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id-ID" altLang="en-US" b="1" smtClean="0">
                  <a:solidFill>
                    <a:srgbClr val="002060"/>
                  </a:solidFill>
                  <a:latin typeface="KG Second Chances Sketch"/>
                  <a:ea typeface="MS PGothic" panose="020B0600070205080204" pitchFamily="34" charset="-128"/>
                </a:rPr>
                <a:t>3</a:t>
              </a:r>
              <a:r>
                <a:rPr lang="en-US" altLang="en-US" b="1" smtClean="0">
                  <a:solidFill>
                    <a:srgbClr val="002060"/>
                  </a:solidFill>
                  <a:latin typeface="KG Second Chances Sketch"/>
                  <a:ea typeface="MS PGothic" panose="020B0600070205080204" pitchFamily="34" charset="-128"/>
                </a:rPr>
                <a:t>5</a:t>
              </a:r>
              <a:r>
                <a:rPr lang="id-ID" altLang="en-US" b="1" smtClean="0">
                  <a:solidFill>
                    <a:srgbClr val="002060"/>
                  </a:solidFill>
                  <a:latin typeface="KG Second Chances Sketch"/>
                  <a:ea typeface="MS PGothic" panose="020B0600070205080204" pitchFamily="34" charset="-128"/>
                </a:rPr>
                <a:t>9,5 Ha</a:t>
              </a:r>
              <a:endParaRPr lang="id-ID" altLang="en-US" b="1">
                <a:solidFill>
                  <a:srgbClr val="002060"/>
                </a:solidFill>
                <a:latin typeface="KG Second Chances Sketch"/>
                <a:ea typeface="MS PGothic" panose="020B0600070205080204" pitchFamily="34" charset="-128"/>
              </a:endParaRPr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828725" y="2945088"/>
              <a:ext cx="4763" cy="19304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5486400" y="2933700"/>
              <a:ext cx="0" cy="19812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7239000" y="2959100"/>
              <a:ext cx="0" cy="198120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1956499" y="3449720"/>
              <a:ext cx="316145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err="1"/>
                <a:t>Realisasi</a:t>
              </a:r>
              <a:r>
                <a:rPr lang="en-US"/>
                <a:t> </a:t>
              </a:r>
              <a:r>
                <a:rPr lang="id-ID" smtClean="0"/>
                <a:t>hingga 2017</a:t>
              </a:r>
              <a:r>
                <a:rPr lang="en-US" smtClean="0"/>
                <a:t>:</a:t>
              </a:r>
              <a:endParaRPr lang="en-US" dirty="0"/>
            </a:p>
            <a:p>
              <a:r>
                <a:rPr lang="id-ID" smtClean="0"/>
                <a:t>47,3</a:t>
              </a:r>
              <a:r>
                <a:rPr lang="en-US" smtClean="0"/>
                <a:t> </a:t>
              </a:r>
              <a:r>
                <a:rPr lang="en-US" dirty="0"/>
                <a:t>Ha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587925" y="3295326"/>
              <a:ext cx="160231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Realisasi </a:t>
              </a:r>
              <a:r>
                <a:rPr lang="en-US" dirty="0" smtClean="0"/>
                <a:t>:</a:t>
              </a:r>
              <a:endParaRPr lang="id-ID" dirty="0" smtClean="0"/>
            </a:p>
            <a:p>
              <a:r>
                <a:rPr lang="id-ID" dirty="0" smtClean="0"/>
                <a:t>213,73 Ha</a:t>
              </a:r>
              <a:endParaRPr lang="en-US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7356045" y="3449720"/>
              <a:ext cx="178077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>
                  <a:solidFill>
                    <a:srgbClr val="FF0000"/>
                  </a:solidFill>
                </a:rPr>
                <a:t>Sisa</a:t>
              </a:r>
              <a:r>
                <a:rPr lang="en-US" b="1" dirty="0">
                  <a:solidFill>
                    <a:srgbClr val="FF0000"/>
                  </a:solidFill>
                </a:rPr>
                <a:t> Target:</a:t>
              </a:r>
            </a:p>
            <a:p>
              <a:r>
                <a:rPr lang="id-ID" b="1" dirty="0" smtClean="0">
                  <a:solidFill>
                    <a:srgbClr val="FF0000"/>
                  </a:solidFill>
                </a:rPr>
                <a:t>98,47</a:t>
              </a:r>
              <a:r>
                <a:rPr lang="en-US" b="1" dirty="0" smtClean="0">
                  <a:solidFill>
                    <a:srgbClr val="FF0000"/>
                  </a:solidFill>
                </a:rPr>
                <a:t> </a:t>
              </a:r>
              <a:r>
                <a:rPr lang="en-US" b="1" dirty="0">
                  <a:solidFill>
                    <a:srgbClr val="FF0000"/>
                  </a:solidFill>
                </a:rPr>
                <a:t>Ha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328988" y="4291100"/>
              <a:ext cx="171543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3200" b="1" smtClean="0"/>
                <a:t>13,2</a:t>
              </a:r>
              <a:r>
                <a:rPr lang="en-US" sz="3200" b="1" smtClean="0"/>
                <a:t>%</a:t>
              </a:r>
              <a:endParaRPr lang="en-US" sz="3200" b="1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453385" y="4285926"/>
              <a:ext cx="171543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3200" b="1" dirty="0" smtClean="0"/>
                <a:t>59,4</a:t>
              </a:r>
              <a:r>
                <a:rPr lang="en-US" sz="3200" b="1" dirty="0" smtClean="0"/>
                <a:t>%</a:t>
              </a:r>
              <a:endParaRPr lang="en-US" sz="3200" b="1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405336" y="4310751"/>
              <a:ext cx="171543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3200" b="1" dirty="0" smtClean="0">
                  <a:solidFill>
                    <a:srgbClr val="FF0000"/>
                  </a:solidFill>
                </a:rPr>
                <a:t>27,4</a:t>
              </a:r>
              <a:r>
                <a:rPr lang="en-US" sz="3200" b="1" dirty="0" smtClean="0">
                  <a:solidFill>
                    <a:srgbClr val="FF0000"/>
                  </a:solidFill>
                </a:rPr>
                <a:t>%</a:t>
              </a:r>
              <a:endParaRPr lang="en-US" sz="32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xmlns="" id="{5BF77D8B-FC8A-49DA-ACCA-4E5C1ED086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23555" name="Content Placeholder 2">
            <a:extLst>
              <a:ext uri="{FF2B5EF4-FFF2-40B4-BE49-F238E27FC236}">
                <a16:creationId xmlns:a16="http://schemas.microsoft.com/office/drawing/2014/main" xmlns="" id="{5E58E0FB-8494-499C-8130-C38FABE9A80B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23556" name="Picture 3">
            <a:extLst>
              <a:ext uri="{FF2B5EF4-FFF2-40B4-BE49-F238E27FC236}">
                <a16:creationId xmlns:a16="http://schemas.microsoft.com/office/drawing/2014/main" xmlns="" id="{0FA23592-9BC0-4D1F-8166-87EF6B7BF8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40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5">
            <a:extLst>
              <a:ext uri="{FF2B5EF4-FFF2-40B4-BE49-F238E27FC236}">
                <a16:creationId xmlns:a16="http://schemas.microsoft.com/office/drawing/2014/main" xmlns="" id="{2D9FC476-2CE7-4035-828C-FFBADEE492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5033" y="1798947"/>
            <a:ext cx="7288967" cy="4921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33" descr="http://www.brandsoftheworld.com/sites/default/files/styles/logo-thumbnail/public/0023/7572/brand.gif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760" y="528500"/>
            <a:ext cx="528852" cy="652409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8" name="Rectangle 7"/>
          <p:cNvSpPr/>
          <p:nvPr/>
        </p:nvSpPr>
        <p:spPr>
          <a:xfrm>
            <a:off x="1106538" y="465814"/>
            <a:ext cx="4760862" cy="8295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ource Sans Pro SemiBold" panose="020B0604020202020204" pitchFamily="34" charset="0"/>
              </a:rPr>
              <a:t>BALAI PRASARANA</a:t>
            </a:r>
            <a:r>
              <a:rPr kumimoji="0" lang="id-ID" sz="1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ource Sans Pro SemiBold" panose="020B0604020202020204" pitchFamily="34" charset="0"/>
              </a:rPr>
              <a:t> PERMUKIMAN WILAYAH JAWA TENGAH </a:t>
            </a:r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ource Sans Pro SemiBold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ource Sans Pro SemiBold" panose="020B0604020202020204" pitchFamily="34" charset="0"/>
              </a:rPr>
              <a:t>DIREKTORAT JENDERAL CIPTA KARYA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ource Sans Pro SemiBold" panose="020B0604020202020204" pitchFamily="34" charset="0"/>
              </a:rPr>
              <a:t>KEMENTERIAN PEKERJAAN UMUM DAN PERUMAHAN RAKYAT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42495"/>
            <a:ext cx="7886700" cy="4351338"/>
          </a:xfrm>
        </p:spPr>
        <p:txBody>
          <a:bodyPr/>
          <a:lstStyle/>
          <a:p>
            <a:endParaRPr lang="id-ID" dirty="0"/>
          </a:p>
        </p:txBody>
      </p:sp>
      <p:sp>
        <p:nvSpPr>
          <p:cNvPr id="4" name="object 5"/>
          <p:cNvSpPr/>
          <p:nvPr/>
        </p:nvSpPr>
        <p:spPr>
          <a:xfrm>
            <a:off x="1278082" y="1063488"/>
            <a:ext cx="7481870" cy="1385570"/>
          </a:xfrm>
          <a:custGeom>
            <a:avLst/>
            <a:gdLst/>
            <a:ahLst/>
            <a:cxnLst/>
            <a:rect l="l" t="t" r="r" b="b"/>
            <a:pathLst>
              <a:path w="9951720" h="1385570">
                <a:moveTo>
                  <a:pt x="9951719" y="0"/>
                </a:moveTo>
                <a:lnTo>
                  <a:pt x="565365" y="0"/>
                </a:lnTo>
                <a:lnTo>
                  <a:pt x="0" y="1385316"/>
                </a:lnTo>
                <a:lnTo>
                  <a:pt x="9951719" y="1385316"/>
                </a:lnTo>
                <a:lnTo>
                  <a:pt x="9951719" y="0"/>
                </a:lnTo>
                <a:close/>
              </a:path>
            </a:pathLst>
          </a:custGeom>
          <a:solidFill>
            <a:srgbClr val="FEFEFE">
              <a:alpha val="6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28"/>
          <p:cNvSpPr/>
          <p:nvPr/>
        </p:nvSpPr>
        <p:spPr>
          <a:xfrm>
            <a:off x="917676" y="1058968"/>
            <a:ext cx="754380" cy="673735"/>
          </a:xfrm>
          <a:custGeom>
            <a:avLst/>
            <a:gdLst/>
            <a:ahLst/>
            <a:cxnLst/>
            <a:rect l="l" t="t" r="r" b="b"/>
            <a:pathLst>
              <a:path w="1005839" h="673735">
                <a:moveTo>
                  <a:pt x="279628" y="0"/>
                </a:moveTo>
                <a:lnTo>
                  <a:pt x="0" y="669848"/>
                </a:lnTo>
                <a:lnTo>
                  <a:pt x="725868" y="673671"/>
                </a:lnTo>
                <a:lnTo>
                  <a:pt x="1005497" y="3822"/>
                </a:lnTo>
                <a:lnTo>
                  <a:pt x="279628" y="0"/>
                </a:lnTo>
                <a:close/>
              </a:path>
            </a:pathLst>
          </a:custGeom>
          <a:solidFill>
            <a:srgbClr val="005654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7" name="object 29"/>
          <p:cNvSpPr/>
          <p:nvPr/>
        </p:nvSpPr>
        <p:spPr>
          <a:xfrm>
            <a:off x="694744" y="1766065"/>
            <a:ext cx="754380" cy="673735"/>
          </a:xfrm>
          <a:custGeom>
            <a:avLst/>
            <a:gdLst/>
            <a:ahLst/>
            <a:cxnLst/>
            <a:rect l="l" t="t" r="r" b="b"/>
            <a:pathLst>
              <a:path w="1005839" h="673735">
                <a:moveTo>
                  <a:pt x="279628" y="0"/>
                </a:moveTo>
                <a:lnTo>
                  <a:pt x="0" y="669848"/>
                </a:lnTo>
                <a:lnTo>
                  <a:pt x="725868" y="673671"/>
                </a:lnTo>
                <a:lnTo>
                  <a:pt x="1005497" y="3822"/>
                </a:lnTo>
                <a:lnTo>
                  <a:pt x="279628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8" name="object 30"/>
          <p:cNvSpPr/>
          <p:nvPr/>
        </p:nvSpPr>
        <p:spPr>
          <a:xfrm>
            <a:off x="337861" y="1053291"/>
            <a:ext cx="754380" cy="673735"/>
          </a:xfrm>
          <a:custGeom>
            <a:avLst/>
            <a:gdLst/>
            <a:ahLst/>
            <a:cxnLst/>
            <a:rect l="l" t="t" r="r" b="b"/>
            <a:pathLst>
              <a:path w="1005840" h="673735">
                <a:moveTo>
                  <a:pt x="279615" y="0"/>
                </a:moveTo>
                <a:lnTo>
                  <a:pt x="0" y="669848"/>
                </a:lnTo>
                <a:lnTo>
                  <a:pt x="725855" y="673671"/>
                </a:lnTo>
                <a:lnTo>
                  <a:pt x="1005484" y="3822"/>
                </a:lnTo>
                <a:lnTo>
                  <a:pt x="279615" y="0"/>
                </a:lnTo>
                <a:close/>
              </a:path>
            </a:pathLst>
          </a:custGeom>
          <a:solidFill>
            <a:srgbClr val="FFFFFF">
              <a:alpha val="69804"/>
            </a:srgbClr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9" name="object 31"/>
          <p:cNvSpPr/>
          <p:nvPr/>
        </p:nvSpPr>
        <p:spPr>
          <a:xfrm>
            <a:off x="111583" y="1766053"/>
            <a:ext cx="754380" cy="673735"/>
          </a:xfrm>
          <a:custGeom>
            <a:avLst/>
            <a:gdLst/>
            <a:ahLst/>
            <a:cxnLst/>
            <a:rect l="l" t="t" r="r" b="b"/>
            <a:pathLst>
              <a:path w="1005840" h="673735">
                <a:moveTo>
                  <a:pt x="279615" y="0"/>
                </a:moveTo>
                <a:lnTo>
                  <a:pt x="0" y="669848"/>
                </a:lnTo>
                <a:lnTo>
                  <a:pt x="725855" y="673671"/>
                </a:lnTo>
                <a:lnTo>
                  <a:pt x="1005484" y="3822"/>
                </a:lnTo>
                <a:lnTo>
                  <a:pt x="279615" y="0"/>
                </a:lnTo>
                <a:close/>
              </a:path>
            </a:pathLst>
          </a:custGeom>
          <a:solidFill>
            <a:srgbClr val="FFFFFF">
              <a:alpha val="69804"/>
            </a:srgbClr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0" name="object 40"/>
          <p:cNvSpPr txBox="1"/>
          <p:nvPr/>
        </p:nvSpPr>
        <p:spPr>
          <a:xfrm>
            <a:off x="1091045" y="1086496"/>
            <a:ext cx="40195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5" dirty="0">
                <a:solidFill>
                  <a:srgbClr val="FFFFFF"/>
                </a:solidFill>
                <a:latin typeface="Arial"/>
                <a:cs typeface="Arial"/>
              </a:rPr>
              <a:t>01</a:t>
            </a:r>
            <a:endParaRPr sz="2400">
              <a:latin typeface="Arial"/>
              <a:cs typeface="Arial"/>
            </a:endParaRPr>
          </a:p>
        </p:txBody>
      </p:sp>
      <p:sp>
        <p:nvSpPr>
          <p:cNvPr id="11" name="object 3"/>
          <p:cNvSpPr/>
          <p:nvPr/>
        </p:nvSpPr>
        <p:spPr>
          <a:xfrm>
            <a:off x="1297304" y="2483579"/>
            <a:ext cx="7463790" cy="1381125"/>
          </a:xfrm>
          <a:custGeom>
            <a:avLst/>
            <a:gdLst/>
            <a:ahLst/>
            <a:cxnLst/>
            <a:rect l="l" t="t" r="r" b="b"/>
            <a:pathLst>
              <a:path w="9951720" h="1381125">
                <a:moveTo>
                  <a:pt x="9951720" y="0"/>
                </a:moveTo>
                <a:lnTo>
                  <a:pt x="0" y="0"/>
                </a:lnTo>
                <a:lnTo>
                  <a:pt x="585533" y="1372717"/>
                </a:lnTo>
                <a:lnTo>
                  <a:pt x="9951720" y="1380744"/>
                </a:lnTo>
                <a:lnTo>
                  <a:pt x="9951720" y="0"/>
                </a:lnTo>
                <a:close/>
              </a:path>
            </a:pathLst>
          </a:custGeom>
          <a:solidFill>
            <a:srgbClr val="FEFEFE">
              <a:alpha val="6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24"/>
          <p:cNvSpPr/>
          <p:nvPr/>
        </p:nvSpPr>
        <p:spPr>
          <a:xfrm>
            <a:off x="111578" y="2505258"/>
            <a:ext cx="754380" cy="673735"/>
          </a:xfrm>
          <a:custGeom>
            <a:avLst/>
            <a:gdLst/>
            <a:ahLst/>
            <a:cxnLst/>
            <a:rect l="l" t="t" r="r" b="b"/>
            <a:pathLst>
              <a:path w="1005840" h="673735">
                <a:moveTo>
                  <a:pt x="725868" y="0"/>
                </a:moveTo>
                <a:lnTo>
                  <a:pt x="0" y="3822"/>
                </a:lnTo>
                <a:lnTo>
                  <a:pt x="279628" y="673671"/>
                </a:lnTo>
                <a:lnTo>
                  <a:pt x="1005484" y="669848"/>
                </a:lnTo>
                <a:lnTo>
                  <a:pt x="725868" y="0"/>
                </a:lnTo>
                <a:close/>
              </a:path>
            </a:pathLst>
          </a:custGeom>
          <a:solidFill>
            <a:srgbClr val="FFFFFF">
              <a:alpha val="69804"/>
            </a:srgbClr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4" name="object 25"/>
          <p:cNvSpPr/>
          <p:nvPr/>
        </p:nvSpPr>
        <p:spPr>
          <a:xfrm>
            <a:off x="340274" y="3212355"/>
            <a:ext cx="754380" cy="673735"/>
          </a:xfrm>
          <a:custGeom>
            <a:avLst/>
            <a:gdLst/>
            <a:ahLst/>
            <a:cxnLst/>
            <a:rect l="l" t="t" r="r" b="b"/>
            <a:pathLst>
              <a:path w="1005840" h="673735">
                <a:moveTo>
                  <a:pt x="725868" y="0"/>
                </a:moveTo>
                <a:lnTo>
                  <a:pt x="0" y="3822"/>
                </a:lnTo>
                <a:lnTo>
                  <a:pt x="279628" y="673671"/>
                </a:lnTo>
                <a:lnTo>
                  <a:pt x="1005497" y="669848"/>
                </a:lnTo>
                <a:lnTo>
                  <a:pt x="725868" y="0"/>
                </a:lnTo>
                <a:close/>
              </a:path>
            </a:pathLst>
          </a:custGeom>
          <a:solidFill>
            <a:srgbClr val="FFFFFF">
              <a:alpha val="69804"/>
            </a:srgbClr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5" name="object 26"/>
          <p:cNvSpPr/>
          <p:nvPr/>
        </p:nvSpPr>
        <p:spPr>
          <a:xfrm>
            <a:off x="693532" y="2488812"/>
            <a:ext cx="754380" cy="673735"/>
          </a:xfrm>
          <a:custGeom>
            <a:avLst/>
            <a:gdLst/>
            <a:ahLst/>
            <a:cxnLst/>
            <a:rect l="l" t="t" r="r" b="b"/>
            <a:pathLst>
              <a:path w="1005839" h="673735">
                <a:moveTo>
                  <a:pt x="725868" y="0"/>
                </a:moveTo>
                <a:lnTo>
                  <a:pt x="0" y="3822"/>
                </a:lnTo>
                <a:lnTo>
                  <a:pt x="279628" y="673671"/>
                </a:lnTo>
                <a:lnTo>
                  <a:pt x="1005484" y="669848"/>
                </a:lnTo>
                <a:lnTo>
                  <a:pt x="725868" y="0"/>
                </a:lnTo>
                <a:close/>
              </a:path>
            </a:pathLst>
          </a:custGeom>
          <a:solidFill>
            <a:srgbClr val="00B050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6" name="object 27"/>
          <p:cNvSpPr/>
          <p:nvPr/>
        </p:nvSpPr>
        <p:spPr>
          <a:xfrm>
            <a:off x="933828" y="3201371"/>
            <a:ext cx="754380" cy="673735"/>
          </a:xfrm>
          <a:custGeom>
            <a:avLst/>
            <a:gdLst/>
            <a:ahLst/>
            <a:cxnLst/>
            <a:rect l="l" t="t" r="r" b="b"/>
            <a:pathLst>
              <a:path w="1005839" h="673735">
                <a:moveTo>
                  <a:pt x="725868" y="0"/>
                </a:moveTo>
                <a:lnTo>
                  <a:pt x="0" y="3822"/>
                </a:lnTo>
                <a:lnTo>
                  <a:pt x="279628" y="673671"/>
                </a:lnTo>
                <a:lnTo>
                  <a:pt x="1005484" y="669848"/>
                </a:lnTo>
                <a:lnTo>
                  <a:pt x="725868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17" name="object 41"/>
          <p:cNvSpPr txBox="1"/>
          <p:nvPr/>
        </p:nvSpPr>
        <p:spPr>
          <a:xfrm>
            <a:off x="867348" y="1781453"/>
            <a:ext cx="40195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5" dirty="0">
                <a:solidFill>
                  <a:srgbClr val="FFFFFF"/>
                </a:solidFill>
                <a:latin typeface="Arial"/>
                <a:cs typeface="Arial"/>
              </a:rPr>
              <a:t>02</a:t>
            </a:r>
            <a:endParaRPr sz="2400">
              <a:latin typeface="Arial"/>
              <a:cs typeface="Arial"/>
            </a:endParaRPr>
          </a:p>
        </p:txBody>
      </p:sp>
      <p:sp>
        <p:nvSpPr>
          <p:cNvPr id="25" name="object 42"/>
          <p:cNvSpPr txBox="1"/>
          <p:nvPr/>
        </p:nvSpPr>
        <p:spPr>
          <a:xfrm>
            <a:off x="842918" y="2533184"/>
            <a:ext cx="40195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5" smtClean="0">
                <a:solidFill>
                  <a:srgbClr val="FFFFFF"/>
                </a:solidFill>
                <a:latin typeface="Arial"/>
                <a:cs typeface="Arial"/>
              </a:rPr>
              <a:t>03</a:t>
            </a:r>
            <a:endParaRPr sz="2400">
              <a:latin typeface="Arial"/>
              <a:cs typeface="Arial"/>
            </a:endParaRPr>
          </a:p>
        </p:txBody>
      </p:sp>
      <p:sp>
        <p:nvSpPr>
          <p:cNvPr id="26" name="object 42"/>
          <p:cNvSpPr txBox="1"/>
          <p:nvPr/>
        </p:nvSpPr>
        <p:spPr>
          <a:xfrm>
            <a:off x="1092301" y="3212055"/>
            <a:ext cx="40195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5" smtClean="0">
                <a:solidFill>
                  <a:srgbClr val="FFFFFF"/>
                </a:solidFill>
                <a:latin typeface="Arial"/>
                <a:cs typeface="Arial"/>
              </a:rPr>
              <a:t>04</a:t>
            </a:r>
            <a:endParaRPr sz="2400">
              <a:latin typeface="Arial"/>
              <a:cs typeface="Arial"/>
            </a:endParaRPr>
          </a:p>
        </p:txBody>
      </p:sp>
      <p:sp>
        <p:nvSpPr>
          <p:cNvPr id="27" name="object 4"/>
          <p:cNvSpPr/>
          <p:nvPr/>
        </p:nvSpPr>
        <p:spPr>
          <a:xfrm>
            <a:off x="1304162" y="5334000"/>
            <a:ext cx="7463790" cy="1411627"/>
          </a:xfrm>
          <a:custGeom>
            <a:avLst/>
            <a:gdLst/>
            <a:ahLst/>
            <a:cxnLst/>
            <a:rect l="l" t="t" r="r" b="b"/>
            <a:pathLst>
              <a:path w="9951720" h="1381125">
                <a:moveTo>
                  <a:pt x="9951720" y="0"/>
                </a:moveTo>
                <a:lnTo>
                  <a:pt x="0" y="0"/>
                </a:lnTo>
                <a:lnTo>
                  <a:pt x="585533" y="1372717"/>
                </a:lnTo>
                <a:lnTo>
                  <a:pt x="9951720" y="1380744"/>
                </a:lnTo>
                <a:lnTo>
                  <a:pt x="9951720" y="0"/>
                </a:lnTo>
                <a:close/>
              </a:path>
            </a:pathLst>
          </a:custGeom>
          <a:solidFill>
            <a:srgbClr val="FEFEFE">
              <a:alpha val="6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7"/>
          <p:cNvSpPr/>
          <p:nvPr/>
        </p:nvSpPr>
        <p:spPr>
          <a:xfrm>
            <a:off x="1312164" y="3894108"/>
            <a:ext cx="7449026" cy="1384300"/>
          </a:xfrm>
          <a:custGeom>
            <a:avLst/>
            <a:gdLst/>
            <a:ahLst/>
            <a:cxnLst/>
            <a:rect l="l" t="t" r="r" b="b"/>
            <a:pathLst>
              <a:path w="9932035" h="1384300">
                <a:moveTo>
                  <a:pt x="9931908" y="0"/>
                </a:moveTo>
                <a:lnTo>
                  <a:pt x="564248" y="0"/>
                </a:lnTo>
                <a:lnTo>
                  <a:pt x="0" y="1383792"/>
                </a:lnTo>
                <a:lnTo>
                  <a:pt x="9931908" y="1383792"/>
                </a:lnTo>
                <a:lnTo>
                  <a:pt x="9931908" y="0"/>
                </a:lnTo>
                <a:close/>
              </a:path>
            </a:pathLst>
          </a:custGeom>
          <a:solidFill>
            <a:srgbClr val="FEFEFE">
              <a:alpha val="650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8"/>
          <p:cNvSpPr/>
          <p:nvPr/>
        </p:nvSpPr>
        <p:spPr>
          <a:xfrm>
            <a:off x="6813442" y="4364745"/>
            <a:ext cx="780098" cy="1196975"/>
          </a:xfrm>
          <a:custGeom>
            <a:avLst/>
            <a:gdLst/>
            <a:ahLst/>
            <a:cxnLst/>
            <a:rect l="l" t="t" r="r" b="b"/>
            <a:pathLst>
              <a:path w="1040129" h="1196975">
                <a:moveTo>
                  <a:pt x="2374" y="0"/>
                </a:moveTo>
                <a:lnTo>
                  <a:pt x="0" y="1196378"/>
                </a:lnTo>
                <a:lnTo>
                  <a:pt x="1039660" y="596125"/>
                </a:lnTo>
                <a:lnTo>
                  <a:pt x="2374" y="0"/>
                </a:lnTo>
                <a:close/>
              </a:path>
            </a:pathLst>
          </a:custGeom>
          <a:solidFill>
            <a:srgbClr val="E1E1E1">
              <a:alpha val="65882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9"/>
          <p:cNvSpPr/>
          <p:nvPr/>
        </p:nvSpPr>
        <p:spPr>
          <a:xfrm>
            <a:off x="7593187" y="4364745"/>
            <a:ext cx="780098" cy="1196975"/>
          </a:xfrm>
          <a:custGeom>
            <a:avLst/>
            <a:gdLst/>
            <a:ahLst/>
            <a:cxnLst/>
            <a:rect l="l" t="t" r="r" b="b"/>
            <a:pathLst>
              <a:path w="1040129" h="1196975">
                <a:moveTo>
                  <a:pt x="1037285" y="0"/>
                </a:moveTo>
                <a:lnTo>
                  <a:pt x="0" y="596125"/>
                </a:lnTo>
                <a:lnTo>
                  <a:pt x="1039660" y="1196378"/>
                </a:lnTo>
                <a:lnTo>
                  <a:pt x="1037285" y="0"/>
                </a:lnTo>
                <a:close/>
              </a:path>
            </a:pathLst>
          </a:custGeom>
          <a:solidFill>
            <a:srgbClr val="E1E1E1">
              <a:alpha val="4195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10"/>
          <p:cNvSpPr/>
          <p:nvPr/>
        </p:nvSpPr>
        <p:spPr>
          <a:xfrm>
            <a:off x="6813442" y="5661461"/>
            <a:ext cx="780098" cy="1196975"/>
          </a:xfrm>
          <a:custGeom>
            <a:avLst/>
            <a:gdLst/>
            <a:ahLst/>
            <a:cxnLst/>
            <a:rect l="l" t="t" r="r" b="b"/>
            <a:pathLst>
              <a:path w="1040129" h="1196975">
                <a:moveTo>
                  <a:pt x="2374" y="0"/>
                </a:moveTo>
                <a:lnTo>
                  <a:pt x="0" y="1196378"/>
                </a:lnTo>
                <a:lnTo>
                  <a:pt x="1039660" y="596125"/>
                </a:lnTo>
                <a:lnTo>
                  <a:pt x="2374" y="0"/>
                </a:lnTo>
                <a:close/>
              </a:path>
            </a:pathLst>
          </a:custGeom>
          <a:solidFill>
            <a:srgbClr val="E1E1E1">
              <a:alpha val="5215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11"/>
          <p:cNvSpPr/>
          <p:nvPr/>
        </p:nvSpPr>
        <p:spPr>
          <a:xfrm>
            <a:off x="7593187" y="5555891"/>
            <a:ext cx="780098" cy="1196975"/>
          </a:xfrm>
          <a:custGeom>
            <a:avLst/>
            <a:gdLst/>
            <a:ahLst/>
            <a:cxnLst/>
            <a:rect l="l" t="t" r="r" b="b"/>
            <a:pathLst>
              <a:path w="1040129" h="1196975">
                <a:moveTo>
                  <a:pt x="1037285" y="0"/>
                </a:moveTo>
                <a:lnTo>
                  <a:pt x="0" y="596125"/>
                </a:lnTo>
                <a:lnTo>
                  <a:pt x="1039660" y="1196378"/>
                </a:lnTo>
                <a:lnTo>
                  <a:pt x="1037285" y="0"/>
                </a:lnTo>
                <a:close/>
              </a:path>
            </a:pathLst>
          </a:custGeom>
          <a:solidFill>
            <a:srgbClr val="E1E1E1">
              <a:alpha val="65882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12"/>
          <p:cNvSpPr/>
          <p:nvPr/>
        </p:nvSpPr>
        <p:spPr>
          <a:xfrm>
            <a:off x="7590301" y="4961255"/>
            <a:ext cx="780098" cy="1196975"/>
          </a:xfrm>
          <a:custGeom>
            <a:avLst/>
            <a:gdLst/>
            <a:ahLst/>
            <a:cxnLst/>
            <a:rect l="l" t="t" r="r" b="b"/>
            <a:pathLst>
              <a:path w="1040129" h="1196975">
                <a:moveTo>
                  <a:pt x="2374" y="0"/>
                </a:moveTo>
                <a:lnTo>
                  <a:pt x="0" y="1196378"/>
                </a:lnTo>
                <a:lnTo>
                  <a:pt x="1039660" y="596125"/>
                </a:lnTo>
                <a:lnTo>
                  <a:pt x="2374" y="0"/>
                </a:lnTo>
                <a:close/>
              </a:path>
            </a:pathLst>
          </a:custGeom>
          <a:solidFill>
            <a:srgbClr val="E1E1E1">
              <a:alpha val="10194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13"/>
          <p:cNvSpPr/>
          <p:nvPr/>
        </p:nvSpPr>
        <p:spPr>
          <a:xfrm>
            <a:off x="8378466" y="4959549"/>
            <a:ext cx="765810" cy="1176020"/>
          </a:xfrm>
          <a:custGeom>
            <a:avLst/>
            <a:gdLst/>
            <a:ahLst/>
            <a:cxnLst/>
            <a:rect l="l" t="t" r="r" b="b"/>
            <a:pathLst>
              <a:path w="1021079" h="1176020">
                <a:moveTo>
                  <a:pt x="1020724" y="0"/>
                </a:moveTo>
                <a:lnTo>
                  <a:pt x="0" y="586613"/>
                </a:lnTo>
                <a:lnTo>
                  <a:pt x="1020724" y="1175918"/>
                </a:lnTo>
                <a:lnTo>
                  <a:pt x="1020724" y="0"/>
                </a:lnTo>
                <a:close/>
              </a:path>
            </a:pathLst>
          </a:custGeom>
          <a:solidFill>
            <a:srgbClr val="E1E1E1">
              <a:alpha val="4784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14"/>
          <p:cNvSpPr/>
          <p:nvPr/>
        </p:nvSpPr>
        <p:spPr>
          <a:xfrm>
            <a:off x="7598968" y="6246740"/>
            <a:ext cx="779621" cy="1027430"/>
          </a:xfrm>
          <a:custGeom>
            <a:avLst/>
            <a:gdLst/>
            <a:ahLst/>
            <a:cxnLst/>
            <a:rect l="l" t="t" r="r" b="b"/>
            <a:pathLst>
              <a:path w="1039495" h="1027429">
                <a:moveTo>
                  <a:pt x="2044" y="0"/>
                </a:moveTo>
                <a:lnTo>
                  <a:pt x="0" y="1026909"/>
                </a:lnTo>
                <a:lnTo>
                  <a:pt x="293204" y="1026909"/>
                </a:lnTo>
                <a:lnTo>
                  <a:pt x="1039329" y="596137"/>
                </a:lnTo>
                <a:lnTo>
                  <a:pt x="2044" y="0"/>
                </a:lnTo>
                <a:close/>
              </a:path>
            </a:pathLst>
          </a:custGeom>
          <a:solidFill>
            <a:srgbClr val="E1E1E1">
              <a:alpha val="2195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15"/>
          <p:cNvSpPr/>
          <p:nvPr/>
        </p:nvSpPr>
        <p:spPr>
          <a:xfrm>
            <a:off x="8378466" y="6256264"/>
            <a:ext cx="765810" cy="1017905"/>
          </a:xfrm>
          <a:custGeom>
            <a:avLst/>
            <a:gdLst/>
            <a:ahLst/>
            <a:cxnLst/>
            <a:rect l="l" t="t" r="r" b="b"/>
            <a:pathLst>
              <a:path w="1021079" h="1017904">
                <a:moveTo>
                  <a:pt x="1020724" y="0"/>
                </a:moveTo>
                <a:lnTo>
                  <a:pt x="0" y="586612"/>
                </a:lnTo>
                <a:lnTo>
                  <a:pt x="746125" y="1017384"/>
                </a:lnTo>
                <a:lnTo>
                  <a:pt x="1020724" y="1017384"/>
                </a:lnTo>
                <a:lnTo>
                  <a:pt x="1020724" y="0"/>
                </a:lnTo>
                <a:close/>
              </a:path>
            </a:pathLst>
          </a:custGeom>
          <a:solidFill>
            <a:srgbClr val="E1E1E1">
              <a:alpha val="4195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16"/>
          <p:cNvSpPr/>
          <p:nvPr/>
        </p:nvSpPr>
        <p:spPr>
          <a:xfrm>
            <a:off x="6002188" y="4961257"/>
            <a:ext cx="780098" cy="1196975"/>
          </a:xfrm>
          <a:custGeom>
            <a:avLst/>
            <a:gdLst/>
            <a:ahLst/>
            <a:cxnLst/>
            <a:rect l="l" t="t" r="r" b="b"/>
            <a:pathLst>
              <a:path w="1040129" h="1196975">
                <a:moveTo>
                  <a:pt x="2374" y="0"/>
                </a:moveTo>
                <a:lnTo>
                  <a:pt x="0" y="1196378"/>
                </a:lnTo>
                <a:lnTo>
                  <a:pt x="1039660" y="596125"/>
                </a:lnTo>
                <a:lnTo>
                  <a:pt x="2374" y="0"/>
                </a:lnTo>
                <a:close/>
              </a:path>
            </a:pathLst>
          </a:custGeom>
          <a:solidFill>
            <a:srgbClr val="E1E1E1">
              <a:alpha val="3607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17"/>
          <p:cNvSpPr/>
          <p:nvPr/>
        </p:nvSpPr>
        <p:spPr>
          <a:xfrm>
            <a:off x="8378466" y="3757189"/>
            <a:ext cx="765810" cy="1176020"/>
          </a:xfrm>
          <a:custGeom>
            <a:avLst/>
            <a:gdLst/>
            <a:ahLst/>
            <a:cxnLst/>
            <a:rect l="l" t="t" r="r" b="b"/>
            <a:pathLst>
              <a:path w="1021079" h="1176020">
                <a:moveTo>
                  <a:pt x="1020724" y="0"/>
                </a:moveTo>
                <a:lnTo>
                  <a:pt x="0" y="586613"/>
                </a:lnTo>
                <a:lnTo>
                  <a:pt x="1020724" y="1175918"/>
                </a:lnTo>
                <a:lnTo>
                  <a:pt x="1020724" y="0"/>
                </a:lnTo>
                <a:close/>
              </a:path>
            </a:pathLst>
          </a:custGeom>
          <a:solidFill>
            <a:srgbClr val="E1E1E1">
              <a:alpha val="27841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32"/>
          <p:cNvSpPr/>
          <p:nvPr/>
        </p:nvSpPr>
        <p:spPr>
          <a:xfrm>
            <a:off x="917676" y="3899214"/>
            <a:ext cx="754380" cy="673735"/>
          </a:xfrm>
          <a:custGeom>
            <a:avLst/>
            <a:gdLst/>
            <a:ahLst/>
            <a:cxnLst/>
            <a:rect l="l" t="t" r="r" b="b"/>
            <a:pathLst>
              <a:path w="1005839" h="673735">
                <a:moveTo>
                  <a:pt x="279628" y="0"/>
                </a:moveTo>
                <a:lnTo>
                  <a:pt x="0" y="669848"/>
                </a:lnTo>
                <a:lnTo>
                  <a:pt x="725868" y="673671"/>
                </a:lnTo>
                <a:lnTo>
                  <a:pt x="1005497" y="3822"/>
                </a:lnTo>
                <a:lnTo>
                  <a:pt x="279628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4" name="object 33"/>
          <p:cNvSpPr/>
          <p:nvPr/>
        </p:nvSpPr>
        <p:spPr>
          <a:xfrm>
            <a:off x="694744" y="4606312"/>
            <a:ext cx="754380" cy="673735"/>
          </a:xfrm>
          <a:custGeom>
            <a:avLst/>
            <a:gdLst/>
            <a:ahLst/>
            <a:cxnLst/>
            <a:rect l="l" t="t" r="r" b="b"/>
            <a:pathLst>
              <a:path w="1005839" h="673735">
                <a:moveTo>
                  <a:pt x="279628" y="0"/>
                </a:moveTo>
                <a:lnTo>
                  <a:pt x="0" y="669848"/>
                </a:lnTo>
                <a:lnTo>
                  <a:pt x="725868" y="673671"/>
                </a:lnTo>
                <a:lnTo>
                  <a:pt x="1005497" y="3822"/>
                </a:lnTo>
                <a:lnTo>
                  <a:pt x="279628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5" name="object 34"/>
          <p:cNvSpPr/>
          <p:nvPr/>
        </p:nvSpPr>
        <p:spPr>
          <a:xfrm>
            <a:off x="337861" y="3893537"/>
            <a:ext cx="754380" cy="673735"/>
          </a:xfrm>
          <a:custGeom>
            <a:avLst/>
            <a:gdLst/>
            <a:ahLst/>
            <a:cxnLst/>
            <a:rect l="l" t="t" r="r" b="b"/>
            <a:pathLst>
              <a:path w="1005840" h="673735">
                <a:moveTo>
                  <a:pt x="279615" y="0"/>
                </a:moveTo>
                <a:lnTo>
                  <a:pt x="0" y="669848"/>
                </a:lnTo>
                <a:lnTo>
                  <a:pt x="725855" y="673671"/>
                </a:lnTo>
                <a:lnTo>
                  <a:pt x="1005484" y="3822"/>
                </a:lnTo>
                <a:lnTo>
                  <a:pt x="279615" y="0"/>
                </a:lnTo>
                <a:close/>
              </a:path>
            </a:pathLst>
          </a:custGeom>
          <a:solidFill>
            <a:srgbClr val="FFFFFF">
              <a:alpha val="69804"/>
            </a:srgbClr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6" name="object 35"/>
          <p:cNvSpPr/>
          <p:nvPr/>
        </p:nvSpPr>
        <p:spPr>
          <a:xfrm>
            <a:off x="111583" y="4606312"/>
            <a:ext cx="754380" cy="673735"/>
          </a:xfrm>
          <a:custGeom>
            <a:avLst/>
            <a:gdLst/>
            <a:ahLst/>
            <a:cxnLst/>
            <a:rect l="l" t="t" r="r" b="b"/>
            <a:pathLst>
              <a:path w="1005840" h="673735">
                <a:moveTo>
                  <a:pt x="279615" y="0"/>
                </a:moveTo>
                <a:lnTo>
                  <a:pt x="0" y="669848"/>
                </a:lnTo>
                <a:lnTo>
                  <a:pt x="725855" y="673671"/>
                </a:lnTo>
                <a:lnTo>
                  <a:pt x="1005484" y="3822"/>
                </a:lnTo>
                <a:lnTo>
                  <a:pt x="279615" y="0"/>
                </a:lnTo>
                <a:close/>
              </a:path>
            </a:pathLst>
          </a:custGeom>
          <a:solidFill>
            <a:srgbClr val="C00000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7" name="object 36"/>
          <p:cNvSpPr/>
          <p:nvPr/>
        </p:nvSpPr>
        <p:spPr>
          <a:xfrm>
            <a:off x="111578" y="5362444"/>
            <a:ext cx="754380" cy="673735"/>
          </a:xfrm>
          <a:custGeom>
            <a:avLst/>
            <a:gdLst/>
            <a:ahLst/>
            <a:cxnLst/>
            <a:rect l="l" t="t" r="r" b="b"/>
            <a:pathLst>
              <a:path w="1005840" h="673735">
                <a:moveTo>
                  <a:pt x="725868" y="0"/>
                </a:moveTo>
                <a:lnTo>
                  <a:pt x="0" y="3822"/>
                </a:lnTo>
                <a:lnTo>
                  <a:pt x="279628" y="673671"/>
                </a:lnTo>
                <a:lnTo>
                  <a:pt x="1005484" y="669848"/>
                </a:lnTo>
                <a:lnTo>
                  <a:pt x="725868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8" name="object 37"/>
          <p:cNvSpPr/>
          <p:nvPr/>
        </p:nvSpPr>
        <p:spPr>
          <a:xfrm>
            <a:off x="334508" y="6069536"/>
            <a:ext cx="754380" cy="673735"/>
          </a:xfrm>
          <a:custGeom>
            <a:avLst/>
            <a:gdLst/>
            <a:ahLst/>
            <a:cxnLst/>
            <a:rect l="l" t="t" r="r" b="b"/>
            <a:pathLst>
              <a:path w="1005840" h="673735">
                <a:moveTo>
                  <a:pt x="725855" y="0"/>
                </a:moveTo>
                <a:lnTo>
                  <a:pt x="0" y="3822"/>
                </a:lnTo>
                <a:lnTo>
                  <a:pt x="279628" y="673671"/>
                </a:lnTo>
                <a:lnTo>
                  <a:pt x="1005484" y="669848"/>
                </a:lnTo>
                <a:lnTo>
                  <a:pt x="725855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49" name="object 38"/>
          <p:cNvSpPr/>
          <p:nvPr/>
        </p:nvSpPr>
        <p:spPr>
          <a:xfrm>
            <a:off x="691403" y="5356767"/>
            <a:ext cx="754380" cy="673735"/>
          </a:xfrm>
          <a:custGeom>
            <a:avLst/>
            <a:gdLst/>
            <a:ahLst/>
            <a:cxnLst/>
            <a:rect l="l" t="t" r="r" b="b"/>
            <a:pathLst>
              <a:path w="1005839" h="673735">
                <a:moveTo>
                  <a:pt x="725868" y="0"/>
                </a:moveTo>
                <a:lnTo>
                  <a:pt x="0" y="3822"/>
                </a:lnTo>
                <a:lnTo>
                  <a:pt x="279628" y="673671"/>
                </a:lnTo>
                <a:lnTo>
                  <a:pt x="1005484" y="669848"/>
                </a:lnTo>
                <a:lnTo>
                  <a:pt x="725868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0" name="object 39"/>
          <p:cNvSpPr/>
          <p:nvPr/>
        </p:nvSpPr>
        <p:spPr>
          <a:xfrm>
            <a:off x="917681" y="6069533"/>
            <a:ext cx="754380" cy="673735"/>
          </a:xfrm>
          <a:custGeom>
            <a:avLst/>
            <a:gdLst/>
            <a:ahLst/>
            <a:cxnLst/>
            <a:rect l="l" t="t" r="r" b="b"/>
            <a:pathLst>
              <a:path w="1005839" h="673735">
                <a:moveTo>
                  <a:pt x="725868" y="0"/>
                </a:moveTo>
                <a:lnTo>
                  <a:pt x="0" y="3822"/>
                </a:lnTo>
                <a:lnTo>
                  <a:pt x="279628" y="673671"/>
                </a:lnTo>
                <a:lnTo>
                  <a:pt x="1005484" y="669848"/>
                </a:lnTo>
                <a:lnTo>
                  <a:pt x="725868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52" name="object 42"/>
          <p:cNvSpPr txBox="1"/>
          <p:nvPr/>
        </p:nvSpPr>
        <p:spPr>
          <a:xfrm>
            <a:off x="884483" y="4625234"/>
            <a:ext cx="40195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5" smtClean="0">
                <a:solidFill>
                  <a:srgbClr val="FFFFFF"/>
                </a:solidFill>
                <a:latin typeface="Arial"/>
                <a:cs typeface="Arial"/>
              </a:rPr>
              <a:t>06</a:t>
            </a:r>
            <a:endParaRPr sz="2400">
              <a:latin typeface="Arial"/>
              <a:cs typeface="Arial"/>
            </a:endParaRPr>
          </a:p>
        </p:txBody>
      </p:sp>
      <p:sp>
        <p:nvSpPr>
          <p:cNvPr id="53" name="object 43"/>
          <p:cNvSpPr txBox="1"/>
          <p:nvPr/>
        </p:nvSpPr>
        <p:spPr>
          <a:xfrm>
            <a:off x="841184" y="5387496"/>
            <a:ext cx="40195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5" smtClean="0">
                <a:solidFill>
                  <a:srgbClr val="FFFFFF"/>
                </a:solidFill>
                <a:latin typeface="Arial"/>
                <a:cs typeface="Arial"/>
              </a:rPr>
              <a:t>07</a:t>
            </a:r>
            <a:endParaRPr sz="2400">
              <a:latin typeface="Arial"/>
              <a:cs typeface="Arial"/>
            </a:endParaRPr>
          </a:p>
        </p:txBody>
      </p:sp>
      <p:sp>
        <p:nvSpPr>
          <p:cNvPr id="54" name="object 42"/>
          <p:cNvSpPr txBox="1"/>
          <p:nvPr/>
        </p:nvSpPr>
        <p:spPr>
          <a:xfrm>
            <a:off x="1092300" y="3946347"/>
            <a:ext cx="40195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5" smtClean="0">
                <a:solidFill>
                  <a:srgbClr val="FFFFFF"/>
                </a:solidFill>
                <a:latin typeface="Arial"/>
                <a:cs typeface="Arial"/>
              </a:rPr>
              <a:t>05</a:t>
            </a:r>
            <a:endParaRPr sz="2400">
              <a:latin typeface="Arial"/>
              <a:cs typeface="Arial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752600" y="2590800"/>
            <a:ext cx="58031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spcBef>
                <a:spcPts val="100"/>
              </a:spcBef>
              <a:spcAft>
                <a:spcPts val="100"/>
              </a:spcAft>
            </a:pPr>
            <a:r>
              <a:rPr lang="id-ID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Kolaborasi Penanganan Kumuh s/d 2018</a:t>
            </a:r>
            <a:endParaRPr lang="id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1600200" y="1828800"/>
            <a:ext cx="63614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spcBef>
                <a:spcPts val="100"/>
              </a:spcBef>
              <a:spcAft>
                <a:spcPts val="100"/>
              </a:spcAft>
            </a:pPr>
            <a:r>
              <a:rPr lang="id-ID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Pengurangan Kumuh Kumulatif Jawa Tengah</a:t>
            </a:r>
            <a:endParaRPr lang="id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1828800" y="3276600"/>
            <a:ext cx="64423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100"/>
              </a:spcBef>
              <a:spcAft>
                <a:spcPts val="100"/>
              </a:spcAft>
            </a:pPr>
            <a:r>
              <a:rPr lang="id-ID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Kawasan Kumuh Kota Surakarta </a:t>
            </a:r>
            <a:endParaRPr lang="id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object 15">
            <a:extLst>
              <a:ext uri="{FF2B5EF4-FFF2-40B4-BE49-F238E27FC236}">
                <a16:creationId xmlns:a16="http://schemas.microsoft.com/office/drawing/2014/main" xmlns="" id="{09197D7C-43A6-4117-BFF7-7474F064AC49}"/>
              </a:ext>
            </a:extLst>
          </p:cNvPr>
          <p:cNvSpPr txBox="1"/>
          <p:nvPr/>
        </p:nvSpPr>
        <p:spPr>
          <a:xfrm>
            <a:off x="1400667" y="397964"/>
            <a:ext cx="2898344" cy="45361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365"/>
              </a:lnSpc>
              <a:spcBef>
                <a:spcPts val="168"/>
              </a:spcBef>
            </a:pPr>
            <a:r>
              <a:rPr sz="8000" b="1" spc="0" baseline="3413" dirty="0">
                <a:solidFill>
                  <a:schemeClr val="bg1"/>
                </a:solidFill>
                <a:latin typeface="Franklin Gothic Demi Cond" pitchFamily="34" charset="0"/>
                <a:cs typeface="Calibri Light"/>
              </a:rPr>
              <a:t>OUTLINE</a:t>
            </a:r>
            <a:endParaRPr sz="5400" b="1" dirty="0">
              <a:solidFill>
                <a:schemeClr val="bg1"/>
              </a:solidFill>
              <a:latin typeface="Franklin Gothic Demi Cond" pitchFamily="34" charset="0"/>
              <a:cs typeface="Calibri Light"/>
            </a:endParaRP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xmlns="" id="{E2402041-B909-4018-BAEC-1C5FD81B8A7C}"/>
              </a:ext>
            </a:extLst>
          </p:cNvPr>
          <p:cNvCxnSpPr/>
          <p:nvPr/>
        </p:nvCxnSpPr>
        <p:spPr>
          <a:xfrm>
            <a:off x="0" y="903984"/>
            <a:ext cx="5272088" cy="0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tangle 65"/>
          <p:cNvSpPr/>
          <p:nvPr/>
        </p:nvSpPr>
        <p:spPr>
          <a:xfrm>
            <a:off x="1447800" y="4724400"/>
            <a:ext cx="70992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spcBef>
                <a:spcPts val="100"/>
              </a:spcBef>
              <a:spcAft>
                <a:spcPts val="100"/>
              </a:spcAft>
            </a:pPr>
            <a:r>
              <a:rPr lang="id-ID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Rencana Penanganan Kawasan Semanggi RW 23</a:t>
            </a:r>
            <a:endParaRPr lang="id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1905000" y="1143000"/>
            <a:ext cx="52280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spcBef>
                <a:spcPts val="100"/>
              </a:spcBef>
              <a:spcAft>
                <a:spcPts val="100"/>
              </a:spcAft>
            </a:pPr>
            <a:r>
              <a:rPr lang="id-ID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Potret Kumuh Provinsi Jawa Tengah </a:t>
            </a:r>
            <a:endParaRPr lang="id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1828800" y="4038600"/>
            <a:ext cx="64423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100"/>
              </a:spcBef>
              <a:spcAft>
                <a:spcPts val="100"/>
              </a:spcAft>
            </a:pPr>
            <a:r>
              <a:rPr lang="id-ID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Kegiatan APBN di Kawasan Semanggi </a:t>
            </a:r>
            <a:endParaRPr lang="id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1600200" y="5486400"/>
            <a:ext cx="54056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spcBef>
                <a:spcPts val="100"/>
              </a:spcBef>
              <a:spcAft>
                <a:spcPts val="100"/>
              </a:spcAft>
            </a:pPr>
            <a:r>
              <a:rPr lang="id-ID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Pengurangan Kumuh Kota Surakarta  </a:t>
            </a:r>
            <a:endParaRPr lang="id-ID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2286001" y="2057400"/>
            <a:ext cx="4111184" cy="4528157"/>
            <a:chOff x="1941794" y="2181249"/>
            <a:chExt cx="2642055" cy="2986512"/>
          </a:xfrm>
        </p:grpSpPr>
        <p:sp>
          <p:nvSpPr>
            <p:cNvPr id="29" name="Rectangle 28"/>
            <p:cNvSpPr/>
            <p:nvPr/>
          </p:nvSpPr>
          <p:spPr>
            <a:xfrm>
              <a:off x="2235614" y="2181249"/>
              <a:ext cx="889368" cy="2406299"/>
            </a:xfrm>
            <a:prstGeom prst="rect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30" name="TextBox 3"/>
            <p:cNvSpPr txBox="1">
              <a:spLocks noChangeArrowheads="1"/>
            </p:cNvSpPr>
            <p:nvPr/>
          </p:nvSpPr>
          <p:spPr bwMode="auto">
            <a:xfrm>
              <a:off x="1941794" y="4616731"/>
              <a:ext cx="1493683" cy="3856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 algn="ctr" eaLnBrk="1" hangingPunct="1"/>
              <a:r>
                <a:rPr lang="id-ID" altLang="en-US" sz="1600" b="1" dirty="0" smtClean="0">
                  <a:latin typeface="+mj-lt"/>
                  <a:ea typeface="MS PGothic" panose="020B0600070205080204" pitchFamily="34" charset="-128"/>
                </a:rPr>
                <a:t>Luas </a:t>
              </a:r>
              <a:r>
                <a:rPr lang="en-US" altLang="en-US" sz="1600" b="1" dirty="0" smtClean="0">
                  <a:latin typeface="+mj-lt"/>
                  <a:ea typeface="MS PGothic" panose="020B0600070205080204" pitchFamily="34" charset="-128"/>
                </a:rPr>
                <a:t>S</a:t>
              </a:r>
              <a:r>
                <a:rPr lang="id-ID" altLang="en-US" sz="1600" b="1" dirty="0" smtClean="0">
                  <a:latin typeface="+mj-lt"/>
                  <a:ea typeface="MS PGothic" panose="020B0600070205080204" pitchFamily="34" charset="-128"/>
                </a:rPr>
                <a:t>K Kumuh </a:t>
              </a:r>
            </a:p>
            <a:p>
              <a:pPr algn="ctr" eaLnBrk="1" hangingPunct="1"/>
              <a:r>
                <a:rPr lang="en-US" altLang="en-US" sz="1600" b="1" dirty="0" smtClean="0">
                  <a:latin typeface="+mj-lt"/>
                  <a:ea typeface="MS PGothic" panose="020B0600070205080204" pitchFamily="34" charset="-128"/>
                </a:rPr>
                <a:t> </a:t>
              </a:r>
              <a:r>
                <a:rPr lang="en-US" altLang="en-US" sz="1600" b="1" dirty="0" err="1">
                  <a:latin typeface="+mj-lt"/>
                  <a:ea typeface="MS PGothic" panose="020B0600070205080204" pitchFamily="34" charset="-128"/>
                </a:rPr>
                <a:t>Bupati</a:t>
              </a:r>
              <a:r>
                <a:rPr lang="en-US" altLang="en-US" sz="1600" b="1" dirty="0">
                  <a:latin typeface="+mj-lt"/>
                  <a:ea typeface="MS PGothic" panose="020B0600070205080204" pitchFamily="34" charset="-128"/>
                </a:rPr>
                <a:t> /</a:t>
              </a:r>
              <a:r>
                <a:rPr lang="en-US" altLang="en-US" sz="1600" b="1" dirty="0" err="1">
                  <a:latin typeface="+mj-lt"/>
                  <a:ea typeface="MS PGothic" panose="020B0600070205080204" pitchFamily="34" charset="-128"/>
                </a:rPr>
                <a:t>Walikota</a:t>
              </a:r>
              <a:endParaRPr lang="en-US" altLang="en-US" sz="1600" b="1" dirty="0">
                <a:latin typeface="+mj-lt"/>
                <a:ea typeface="MS PGothic" panose="020B0600070205080204" pitchFamily="34" charset="-128"/>
              </a:endParaRPr>
            </a:p>
          </p:txBody>
        </p:sp>
        <p:sp>
          <p:nvSpPr>
            <p:cNvPr id="31" name="TextBox 12"/>
            <p:cNvSpPr txBox="1">
              <a:spLocks noChangeArrowheads="1"/>
            </p:cNvSpPr>
            <p:nvPr/>
          </p:nvSpPr>
          <p:spPr bwMode="auto">
            <a:xfrm>
              <a:off x="3237649" y="4619683"/>
              <a:ext cx="1346200" cy="54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 Cen MT" panose="020B0602020104020603" pitchFamily="34" charset="0"/>
                </a:defRPr>
              </a:lvl9pPr>
            </a:lstStyle>
            <a:p>
              <a:pPr algn="ctr" eaLnBrk="1" hangingPunct="1"/>
              <a:r>
                <a:rPr lang="en-US" altLang="en-US" sz="1600" b="1" dirty="0" smtClean="0">
                  <a:latin typeface="+mj-lt"/>
                  <a:ea typeface="MS PGothic" panose="020B0600070205080204" pitchFamily="34" charset="-128"/>
                </a:rPr>
                <a:t>L</a:t>
              </a:r>
              <a:r>
                <a:rPr lang="id-ID" altLang="en-US" sz="1600" b="1" dirty="0" smtClean="0">
                  <a:latin typeface="+mj-lt"/>
                  <a:ea typeface="MS PGothic" panose="020B0600070205080204" pitchFamily="34" charset="-128"/>
                </a:rPr>
                <a:t>uas RPJMN 2015-2019  Provinsi Jawa Tengah </a:t>
              </a:r>
            </a:p>
          </p:txBody>
        </p:sp>
      </p:grpSp>
      <p:pic>
        <p:nvPicPr>
          <p:cNvPr id="21" name="Picture 2" descr="C:\Users\Luthfi\Pictures\Picture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76" r="50008" b="85071"/>
          <a:stretch>
            <a:fillRect/>
          </a:stretch>
        </p:blipFill>
        <p:spPr bwMode="auto">
          <a:xfrm>
            <a:off x="1588" y="1"/>
            <a:ext cx="3884612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21">
            <a:extLst/>
          </p:cNvPr>
          <p:cNvSpPr/>
          <p:nvPr/>
        </p:nvSpPr>
        <p:spPr>
          <a:xfrm>
            <a:off x="3886201" y="1"/>
            <a:ext cx="5257800" cy="765175"/>
          </a:xfrm>
          <a:prstGeom prst="rect">
            <a:avLst/>
          </a:prstGeom>
          <a:solidFill>
            <a:srgbClr val="283D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3" name="Rectangle 22">
            <a:extLst/>
          </p:cNvPr>
          <p:cNvSpPr/>
          <p:nvPr/>
        </p:nvSpPr>
        <p:spPr>
          <a:xfrm>
            <a:off x="3138487" y="146050"/>
            <a:ext cx="6005513" cy="539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r" eaLnBrk="1" hangingPunct="1">
              <a:defRPr/>
            </a:pPr>
            <a:r>
              <a:rPr lang="id-ID" sz="3600" b="1" dirty="0" smtClean="0">
                <a:solidFill>
                  <a:schemeClr val="bg1"/>
                </a:solidFill>
                <a:latin typeface="Agency FB" panose="020B0503020202020204" pitchFamily="34" charset="0"/>
                <a:cs typeface="Avenir Next Condensed Medium"/>
              </a:rPr>
              <a:t>POTRET KUMUH DI JAWA TENGAH </a:t>
            </a:r>
            <a:endParaRPr lang="id-ID" sz="3600" b="1" dirty="0">
              <a:solidFill>
                <a:schemeClr val="bg1"/>
              </a:solidFill>
              <a:latin typeface="Agency FB" panose="020B0503020202020204" pitchFamily="34" charset="0"/>
              <a:cs typeface="Avenir Next Condensed Medium"/>
            </a:endParaRPr>
          </a:p>
        </p:txBody>
      </p:sp>
      <p:sp>
        <p:nvSpPr>
          <p:cNvPr id="26" name="Text Placeholder 12"/>
          <p:cNvSpPr txBox="1">
            <a:spLocks/>
          </p:cNvSpPr>
          <p:nvPr/>
        </p:nvSpPr>
        <p:spPr>
          <a:xfrm>
            <a:off x="4419601" y="2819400"/>
            <a:ext cx="2177297" cy="71603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d-ID" altLang="en-US" sz="2800" b="1" dirty="0" smtClean="0">
                <a:latin typeface="Agency FB" pitchFamily="34" charset="0"/>
                <a:ea typeface="MS PGothic" panose="020B0600070205080204" pitchFamily="34" charset="-128"/>
              </a:rPr>
              <a:t>3.982,88 Ha</a:t>
            </a:r>
            <a:endParaRPr lang="en-US" altLang="en-US" sz="2800" b="1" dirty="0">
              <a:latin typeface="Agency FB" pitchFamily="34" charset="0"/>
              <a:ea typeface="MS PGothic" panose="020B0600070205080204" pitchFamily="34" charset="-128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4724401" y="3429002"/>
            <a:ext cx="1184986" cy="220204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5" name="Down Arrow 34"/>
          <p:cNvSpPr/>
          <p:nvPr/>
        </p:nvSpPr>
        <p:spPr>
          <a:xfrm rot="5400000">
            <a:off x="1927354" y="3937005"/>
            <a:ext cx="942848" cy="384043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Down Arrow 51"/>
          <p:cNvSpPr/>
          <p:nvPr/>
        </p:nvSpPr>
        <p:spPr>
          <a:xfrm rot="16200000">
            <a:off x="5816598" y="3937004"/>
            <a:ext cx="942848" cy="384043"/>
          </a:xfrm>
          <a:prstGeom prst="down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6324600" y="3352802"/>
            <a:ext cx="259080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5100" algn="ctr" latinLnBrk="1">
              <a:defRPr/>
            </a:pPr>
            <a:r>
              <a:rPr lang="id-ID" altLang="ko-KR" sz="2000" b="1" dirty="0" smtClean="0">
                <a:latin typeface="Arial Narrow" pitchFamily="34" charset="0"/>
                <a:cs typeface="Arial" pitchFamily="34" charset="0"/>
              </a:rPr>
              <a:t>Terdiri dari </a:t>
            </a:r>
            <a:r>
              <a:rPr lang="id-ID" altLang="ko-KR" sz="3200" b="1" dirty="0" smtClean="0">
                <a:latin typeface="Arial Narrow" pitchFamily="34" charset="0"/>
                <a:cs typeface="Arial" pitchFamily="34" charset="0"/>
              </a:rPr>
              <a:t>410</a:t>
            </a:r>
            <a:r>
              <a:rPr lang="id-ID" altLang="ko-KR" sz="2000" b="1" dirty="0" smtClean="0">
                <a:latin typeface="Arial Narrow" pitchFamily="34" charset="0"/>
                <a:cs typeface="Arial" pitchFamily="34" charset="0"/>
              </a:rPr>
              <a:t> kelurahan yang tersebar di 35 Kabupaten / Kota </a:t>
            </a:r>
            <a:endParaRPr lang="id-ID" sz="2000" b="1" dirty="0">
              <a:latin typeface="Arial Narrow" pitchFamily="34" charset="0"/>
            </a:endParaRPr>
          </a:p>
        </p:txBody>
      </p:sp>
      <p:sp>
        <p:nvSpPr>
          <p:cNvPr id="25" name="Text Placeholder 12"/>
          <p:cNvSpPr txBox="1">
            <a:spLocks/>
          </p:cNvSpPr>
          <p:nvPr/>
        </p:nvSpPr>
        <p:spPr>
          <a:xfrm>
            <a:off x="1981200" y="1447800"/>
            <a:ext cx="2869076" cy="71603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d-ID" b="1" dirty="0" smtClean="0">
                <a:latin typeface="Agency FB" pitchFamily="34" charset="0"/>
              </a:rPr>
              <a:t>6.351,84 </a:t>
            </a:r>
            <a:r>
              <a:rPr lang="en-US" altLang="en-US" b="1" dirty="0" smtClean="0">
                <a:latin typeface="Agency FB" pitchFamily="34" charset="0"/>
                <a:ea typeface="MS PGothic" panose="020B0600070205080204" pitchFamily="34" charset="-128"/>
              </a:rPr>
              <a:t>Ha</a:t>
            </a:r>
            <a:endParaRPr lang="en-US" altLang="en-US" b="1" dirty="0">
              <a:latin typeface="Agency FB" pitchFamily="34" charset="0"/>
              <a:ea typeface="MS PGothic" panose="020B0600070205080204" pitchFamily="34" charset="-128"/>
            </a:endParaRPr>
          </a:p>
        </p:txBody>
      </p:sp>
      <p:sp>
        <p:nvSpPr>
          <p:cNvPr id="20" name="Text Placeholder 12"/>
          <p:cNvSpPr txBox="1">
            <a:spLocks/>
          </p:cNvSpPr>
          <p:nvPr/>
        </p:nvSpPr>
        <p:spPr>
          <a:xfrm>
            <a:off x="6096000" y="884164"/>
            <a:ext cx="3962400" cy="71603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d-ID" sz="2000" b="1" dirty="0" smtClean="0">
                <a:latin typeface="Agency FB" pitchFamily="34" charset="0"/>
              </a:rPr>
              <a:t>Status Maret 2019 </a:t>
            </a:r>
            <a:r>
              <a:rPr lang="id-ID" altLang="en-US" sz="2000" b="1" dirty="0" smtClean="0">
                <a:latin typeface="Agency FB" pitchFamily="34" charset="0"/>
                <a:ea typeface="MS PGothic" panose="020B0600070205080204" pitchFamily="34" charset="-128"/>
              </a:rPr>
              <a:t> </a:t>
            </a:r>
            <a:endParaRPr lang="en-US" altLang="en-US" sz="2000" b="1" dirty="0">
              <a:latin typeface="Agency FB" pitchFamily="34" charset="0"/>
              <a:ea typeface="MS PGothic" panose="020B0600070205080204" pitchFamily="34" charset="-12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52400" y="3429000"/>
            <a:ext cx="1981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000" b="1" dirty="0" smtClean="0">
                <a:latin typeface="Arial Narrow" pitchFamily="34" charset="0"/>
              </a:rPr>
              <a:t>Terdiri dari </a:t>
            </a:r>
            <a:r>
              <a:rPr lang="id-ID" sz="2800" b="1" dirty="0" smtClean="0">
                <a:latin typeface="Arial Narrow" pitchFamily="34" charset="0"/>
              </a:rPr>
              <a:t>632</a:t>
            </a:r>
            <a:r>
              <a:rPr lang="id-ID" sz="2000" b="1" dirty="0" smtClean="0">
                <a:latin typeface="Arial Narrow" pitchFamily="34" charset="0"/>
              </a:rPr>
              <a:t> Kelurahan </a:t>
            </a:r>
            <a:r>
              <a:rPr lang="id-ID" altLang="ko-KR" sz="2000" b="1" dirty="0" smtClean="0">
                <a:latin typeface="Arial Narrow" pitchFamily="34" charset="0"/>
                <a:cs typeface="Arial" pitchFamily="34" charset="0"/>
              </a:rPr>
              <a:t>yang tersebar di 35 Kabupaten / Kota </a:t>
            </a:r>
            <a:endParaRPr lang="en-US" sz="2000" b="1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125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228600" y="5867400"/>
            <a:ext cx="8763000" cy="9144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Rectangle 3">
            <a:extLst/>
          </p:cNvPr>
          <p:cNvSpPr/>
          <p:nvPr/>
        </p:nvSpPr>
        <p:spPr>
          <a:xfrm flipV="1">
            <a:off x="0" y="-1"/>
            <a:ext cx="9144000" cy="990600"/>
          </a:xfrm>
          <a:prstGeom prst="rect">
            <a:avLst/>
          </a:prstGeom>
          <a:solidFill>
            <a:srgbClr val="283D42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7338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solidFill>
                <a:schemeClr val="bg1"/>
              </a:solidFill>
              <a:latin typeface="Avenir Next Condensed Medium"/>
              <a:cs typeface="Avenir Next Condensed Medium"/>
            </a:endParaRPr>
          </a:p>
        </p:txBody>
      </p:sp>
      <p:sp>
        <p:nvSpPr>
          <p:cNvPr id="5" name="Rectangle 4">
            <a:extLst/>
          </p:cNvPr>
          <p:cNvSpPr/>
          <p:nvPr/>
        </p:nvSpPr>
        <p:spPr>
          <a:xfrm>
            <a:off x="0" y="106362"/>
            <a:ext cx="9144000" cy="884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800" b="1" dirty="0" smtClean="0">
                <a:solidFill>
                  <a:srgbClr val="FFFFFF"/>
                </a:solidFill>
                <a:latin typeface="Agency FB" panose="020B0503020202020204" pitchFamily="34" charset="0"/>
                <a:cs typeface="Avenir Next Condensed Medium"/>
              </a:rPr>
              <a:t>PENGURANGAN KUMUH KUMULATIF PROVINSI JAWA TENGAH 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800" b="1" dirty="0" smtClean="0">
                <a:solidFill>
                  <a:srgbClr val="FFFFFF"/>
                </a:solidFill>
                <a:latin typeface="Agency FB" panose="020B0503020202020204" pitchFamily="34" charset="0"/>
                <a:cs typeface="Avenir Next Condensed Medium"/>
              </a:rPr>
              <a:t> </a:t>
            </a:r>
            <a:endParaRPr lang="en-US" sz="2800" b="1" dirty="0">
              <a:solidFill>
                <a:srgbClr val="1E2F32"/>
              </a:solidFill>
              <a:latin typeface="Agency FB" panose="020B0503020202020204" pitchFamily="34" charset="0"/>
              <a:cs typeface="Avenir Next Condensed Medium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2667000" y="614365"/>
            <a:ext cx="4724400" cy="5286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id-ID" altLang="id-ID" sz="1800" b="1" dirty="0" smtClean="0">
                <a:solidFill>
                  <a:schemeClr val="bg1"/>
                </a:solidFill>
                <a:latin typeface="Agency FB" pitchFamily="34" charset="0"/>
              </a:rPr>
              <a:t>Berdasarkan Luas Kumuh  RPJMN  2015-2019</a:t>
            </a:r>
          </a:p>
        </p:txBody>
      </p:sp>
      <p:graphicFrame>
        <p:nvGraphicFramePr>
          <p:cNvPr id="8" name="Chart 7"/>
          <p:cNvGraphicFramePr/>
          <p:nvPr/>
        </p:nvGraphicFramePr>
        <p:xfrm>
          <a:off x="304800" y="1066800"/>
          <a:ext cx="86106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81000" y="5980093"/>
            <a:ext cx="8915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 smtClean="0"/>
              <a:t>Sisa Luasan Kumuh di Akhir Tahun 2018 di Provinsi Jawa Tengah berdasarkan Luas Kumuh RPJMN 2015-2019 sebesar </a:t>
            </a:r>
            <a:r>
              <a:rPr lang="id-ID" sz="2400" b="1" dirty="0" smtClean="0"/>
              <a:t>919,79 Ha  </a:t>
            </a:r>
            <a:endParaRPr lang="id-ID" sz="2000" b="1" dirty="0" smtClean="0"/>
          </a:p>
          <a:p>
            <a:endParaRPr lang="id-ID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uthfi\Pictures\Picture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76" r="50008" b="85071"/>
          <a:stretch>
            <a:fillRect/>
          </a:stretch>
        </p:blipFill>
        <p:spPr bwMode="auto">
          <a:xfrm>
            <a:off x="1589" y="1"/>
            <a:ext cx="3481639" cy="76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/>
          </p:cNvPr>
          <p:cNvSpPr/>
          <p:nvPr/>
        </p:nvSpPr>
        <p:spPr>
          <a:xfrm>
            <a:off x="3429000" y="1"/>
            <a:ext cx="5715000" cy="765175"/>
          </a:xfrm>
          <a:prstGeom prst="rect">
            <a:avLst/>
          </a:prstGeom>
          <a:solidFill>
            <a:srgbClr val="283D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" name="Rectangle 3">
            <a:extLst/>
          </p:cNvPr>
          <p:cNvSpPr/>
          <p:nvPr/>
        </p:nvSpPr>
        <p:spPr>
          <a:xfrm>
            <a:off x="2895601" y="146050"/>
            <a:ext cx="6005513" cy="539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r" eaLnBrk="1" hangingPunct="1">
              <a:defRPr/>
            </a:pPr>
            <a:r>
              <a:rPr lang="id-ID" sz="2400" b="1" dirty="0" smtClean="0">
                <a:solidFill>
                  <a:schemeClr val="bg1"/>
                </a:solidFill>
                <a:latin typeface="Agency FB" panose="020B0503020202020204" pitchFamily="34" charset="0"/>
                <a:cs typeface="Avenir Next Condensed Medium"/>
              </a:rPr>
              <a:t>KOLABORASI PENANGANAN KUMUH </a:t>
            </a:r>
          </a:p>
          <a:p>
            <a:pPr algn="r" eaLnBrk="1" hangingPunct="1">
              <a:defRPr/>
            </a:pPr>
            <a:r>
              <a:rPr lang="id-ID" sz="2400" b="1" dirty="0" smtClean="0">
                <a:solidFill>
                  <a:schemeClr val="bg1"/>
                </a:solidFill>
                <a:latin typeface="Agency FB" panose="020B0503020202020204" pitchFamily="34" charset="0"/>
                <a:cs typeface="Avenir Next Condensed Medium"/>
              </a:rPr>
              <a:t>S/D TAHUN 2018</a:t>
            </a:r>
            <a:endParaRPr lang="id-ID" sz="2400" b="1" dirty="0">
              <a:solidFill>
                <a:schemeClr val="bg1"/>
              </a:solidFill>
              <a:latin typeface="Agency FB" panose="020B0503020202020204" pitchFamily="34" charset="0"/>
              <a:cs typeface="Avenir Next Condensed Medium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81000" y="838200"/>
          <a:ext cx="8382000" cy="347472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2072968"/>
                <a:gridCol w="1279832"/>
                <a:gridCol w="1676400"/>
                <a:gridCol w="1676400"/>
                <a:gridCol w="1676400"/>
              </a:tblGrid>
              <a:tr h="370840">
                <a:tc>
                  <a:txBody>
                    <a:bodyPr/>
                    <a:lstStyle/>
                    <a:p>
                      <a:endParaRPr lang="id-ID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2015 </a:t>
                      </a:r>
                    </a:p>
                    <a:p>
                      <a:pPr algn="ctr"/>
                      <a:r>
                        <a:rPr lang="id-ID" sz="2000" b="1" dirty="0" smtClean="0"/>
                        <a:t>(Ha)</a:t>
                      </a:r>
                      <a:endParaRPr lang="id-ID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000" dirty="0" smtClean="0"/>
                        <a:t>2016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000" b="1" dirty="0" smtClean="0"/>
                        <a:t>(Ha)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2017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000" b="1" dirty="0" smtClean="0"/>
                        <a:t>(Ha)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2018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000" b="1" dirty="0" smtClean="0"/>
                        <a:t>(Ha)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2000" b="1" dirty="0" smtClean="0"/>
                        <a:t>APBN</a:t>
                      </a:r>
                      <a:r>
                        <a:rPr lang="id-ID" sz="2000" dirty="0" smtClean="0"/>
                        <a:t> </a:t>
                      </a:r>
                      <a:endParaRPr lang="id-ID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sz="2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id-ID" sz="2000" dirty="0" smtClean="0"/>
                        <a:t>  Reguler</a:t>
                      </a:r>
                      <a:r>
                        <a:rPr lang="id-ID" sz="2000" baseline="0" dirty="0" smtClean="0"/>
                        <a:t> </a:t>
                      </a:r>
                      <a:endParaRPr lang="id-ID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338,31</a:t>
                      </a:r>
                      <a:endParaRPr lang="id-ID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89,29</a:t>
                      </a:r>
                      <a:endParaRPr lang="id-ID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57,12</a:t>
                      </a:r>
                      <a:endParaRPr lang="id-ID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26,62</a:t>
                      </a:r>
                      <a:endParaRPr lang="id-ID" sz="20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id-ID" sz="2000" dirty="0" smtClean="0"/>
                        <a:t>   Pemberdayaan </a:t>
                      </a:r>
                      <a:endParaRPr lang="id-ID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-</a:t>
                      </a:r>
                      <a:endParaRPr lang="id-ID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-</a:t>
                      </a:r>
                      <a:endParaRPr lang="id-ID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1.013</a:t>
                      </a:r>
                      <a:endParaRPr lang="id-ID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1.415,99</a:t>
                      </a:r>
                      <a:endParaRPr lang="id-ID" sz="20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id-ID" sz="2000" b="1" dirty="0" smtClean="0"/>
                        <a:t> APBD</a:t>
                      </a:r>
                      <a:r>
                        <a:rPr lang="id-ID" sz="2000" b="1" baseline="0" dirty="0" smtClean="0"/>
                        <a:t> Provinsi </a:t>
                      </a:r>
                      <a:endParaRPr lang="id-ID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-</a:t>
                      </a:r>
                      <a:endParaRPr lang="id-ID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-</a:t>
                      </a:r>
                      <a:endParaRPr lang="id-ID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-</a:t>
                      </a:r>
                      <a:endParaRPr lang="id-ID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5,18</a:t>
                      </a:r>
                      <a:endParaRPr lang="id-ID" sz="20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id-ID" sz="2000" b="1" dirty="0" smtClean="0"/>
                        <a:t> APBD</a:t>
                      </a:r>
                      <a:r>
                        <a:rPr lang="id-ID" sz="2000" b="1" baseline="0" dirty="0" smtClean="0"/>
                        <a:t> KAB /OTA </a:t>
                      </a:r>
                      <a:endParaRPr lang="id-ID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-</a:t>
                      </a:r>
                      <a:endParaRPr lang="id-ID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-</a:t>
                      </a:r>
                      <a:endParaRPr lang="id-ID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-</a:t>
                      </a:r>
                      <a:endParaRPr lang="id-ID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105,62</a:t>
                      </a:r>
                      <a:endParaRPr lang="id-ID" sz="20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id-ID" sz="2000" b="1" dirty="0" smtClean="0"/>
                        <a:t>DANA</a:t>
                      </a:r>
                      <a:r>
                        <a:rPr lang="id-ID" sz="2000" b="1" baseline="0" dirty="0" smtClean="0"/>
                        <a:t> LAIN </a:t>
                      </a:r>
                      <a:endParaRPr lang="id-ID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-</a:t>
                      </a:r>
                      <a:endParaRPr lang="id-ID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-</a:t>
                      </a:r>
                      <a:endParaRPr lang="id-ID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-</a:t>
                      </a:r>
                      <a:endParaRPr lang="id-ID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 smtClean="0"/>
                        <a:t>11,97</a:t>
                      </a:r>
                      <a:endParaRPr lang="id-ID" sz="20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id-ID" sz="2000" b="1" dirty="0" smtClean="0"/>
                        <a:t>TOTAL </a:t>
                      </a:r>
                      <a:endParaRPr lang="id-ID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b="1" dirty="0" smtClean="0"/>
                        <a:t>338,31</a:t>
                      </a:r>
                      <a:endParaRPr lang="id-ID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b="1" dirty="0" smtClean="0"/>
                        <a:t>89,29</a:t>
                      </a:r>
                      <a:endParaRPr lang="id-ID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b="1" dirty="0" smtClean="0"/>
                        <a:t>1.070,12</a:t>
                      </a:r>
                      <a:endParaRPr lang="id-ID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b="1" dirty="0" smtClean="0"/>
                        <a:t>1.565,38</a:t>
                      </a:r>
                      <a:endParaRPr lang="id-ID" sz="2000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Chart 5"/>
          <p:cNvGraphicFramePr/>
          <p:nvPr/>
        </p:nvGraphicFramePr>
        <p:xfrm>
          <a:off x="2590800" y="4419600"/>
          <a:ext cx="4343400" cy="243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3841" y="156754"/>
            <a:ext cx="7293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 Black" panose="020B0A04020102020204" pitchFamily="34" charset="0"/>
                <a:ea typeface="Adobe Gothic Std B" panose="020B0800000000000000" pitchFamily="34" charset="-128"/>
              </a:rPr>
              <a:t>KAWASAN KUMUH KOTA SURAKARTA</a:t>
            </a:r>
            <a:endParaRPr lang="en-US" b="1" dirty="0">
              <a:latin typeface="Arial Black" panose="020B0A04020102020204" pitchFamily="34" charset="0"/>
              <a:ea typeface="Adobe Gothic Std B" panose="020B0800000000000000" pitchFamily="34" charset="-128"/>
            </a:endParaRPr>
          </a:p>
        </p:txBody>
      </p:sp>
      <p:pic>
        <p:nvPicPr>
          <p:cNvPr id="5" name="Picture 2" descr="C:\Users\inteL\Documents\Received Files\PETA KAWASAN PERMUKIMAN KUMUH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40708" y="709901"/>
            <a:ext cx="6476709" cy="5732261"/>
          </a:xfrm>
          <a:prstGeom prst="rect">
            <a:avLst/>
          </a:prstGeom>
          <a:noFill/>
          <a:ln w="63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3526358" y="721811"/>
            <a:ext cx="2902900" cy="46166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d-ID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Luas Kumuh </a:t>
            </a:r>
            <a:r>
              <a:rPr lang="id-ID" sz="2400" b="1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3</a:t>
            </a:r>
            <a:r>
              <a:rPr lang="en-US" sz="2400" b="1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59</a:t>
            </a:r>
            <a:r>
              <a:rPr lang="id-ID" sz="2400" b="1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.</a:t>
            </a:r>
            <a:r>
              <a:rPr lang="en-US" sz="2400" b="1" dirty="0" smtClean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5</a:t>
            </a:r>
            <a:r>
              <a:rPr lang="id-ID" sz="2400" b="1" dirty="0" smtClean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 </a:t>
            </a:r>
            <a:r>
              <a:rPr lang="id-ID" sz="2400" b="1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Ha</a:t>
            </a:r>
            <a:endParaRPr lang="id-ID" sz="2400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3722914" y="4167054"/>
            <a:ext cx="1515292" cy="1632857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43842" y="5799911"/>
            <a:ext cx="3235233" cy="461665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Arial Black" panose="020B0A04020102020204" pitchFamily="34" charset="0"/>
                <a:ea typeface="Adobe Gothic Std B" panose="020B0800000000000000" pitchFamily="34" charset="-128"/>
              </a:rPr>
              <a:t>PRIORITAS TAHUN 2018</a:t>
            </a:r>
          </a:p>
          <a:p>
            <a:pPr algn="ctr"/>
            <a:r>
              <a:rPr lang="en-US" sz="1200" b="1" dirty="0" smtClean="0">
                <a:latin typeface="Arial Black" panose="020B0A04020102020204" pitchFamily="34" charset="0"/>
                <a:ea typeface="Adobe Gothic Std B" panose="020B0800000000000000" pitchFamily="34" charset="-128"/>
              </a:rPr>
              <a:t>KAWASAN SEMANGGI</a:t>
            </a:r>
            <a:endParaRPr lang="en-US" sz="1200" b="1" dirty="0">
              <a:latin typeface="Arial Black" panose="020B0A04020102020204" pitchFamily="34" charset="0"/>
              <a:ea typeface="Adobe Gothic Std B" panose="020B0800000000000000" pitchFamily="34" charset="-128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2103121" y="5368836"/>
            <a:ext cx="1619795" cy="33963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4359783"/>
              </p:ext>
            </p:extLst>
          </p:nvPr>
        </p:nvGraphicFramePr>
        <p:xfrm>
          <a:off x="6429258" y="705821"/>
          <a:ext cx="2650344" cy="573218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27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014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90295">
                <a:tc>
                  <a:txBody>
                    <a:bodyPr/>
                    <a:lstStyle/>
                    <a:p>
                      <a:pPr algn="ctr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Segoe UI" pitchFamily="34" charset="0"/>
                          <a:cs typeface="Segoe UI" pitchFamily="34" charset="0"/>
                        </a:rPr>
                        <a:t>KAWASAN</a:t>
                      </a:r>
                      <a:endParaRPr lang="id-ID" sz="1000" b="1" i="0" u="none" strike="noStrike" dirty="0">
                        <a:solidFill>
                          <a:schemeClr val="bg1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Segoe UI"/>
                        </a:rPr>
                        <a:t>HA</a:t>
                      </a:r>
                    </a:p>
                  </a:txBody>
                  <a:tcPr marL="9525" marR="9525" marT="9525" marB="0" anchor="b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0295">
                <a:tc>
                  <a:txBody>
                    <a:bodyPr/>
                    <a:lstStyle/>
                    <a:p>
                      <a:pPr algn="ctr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1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Kawasan Semanggi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 76.03 </a:t>
                      </a: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600">
                <a:tc>
                  <a:txBody>
                    <a:bodyPr/>
                    <a:lstStyle/>
                    <a:p>
                      <a:pPr algn="ctr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2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Kawasan Pucangsawit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    17.62 </a:t>
                      </a: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0295">
                <a:tc>
                  <a:txBody>
                    <a:bodyPr/>
                    <a:lstStyle/>
                    <a:p>
                      <a:pPr algn="ctr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3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Kawasan Danukusuman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26.02 </a:t>
                      </a: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90295">
                <a:tc>
                  <a:txBody>
                    <a:bodyPr/>
                    <a:lstStyle/>
                    <a:p>
                      <a:pPr algn="ctr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4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Kawasan Purwodiningratan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 15.59 </a:t>
                      </a: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5201">
                <a:tc>
                  <a:txBody>
                    <a:bodyPr/>
                    <a:lstStyle/>
                    <a:p>
                      <a:pPr algn="ctr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5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Kawasan Bantaran Kali Anyar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36.65 </a:t>
                      </a:r>
                    </a:p>
                  </a:txBody>
                  <a:tcPr marL="9525" marR="9525" marT="9525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90295">
                <a:tc>
                  <a:txBody>
                    <a:bodyPr/>
                    <a:lstStyle/>
                    <a:p>
                      <a:pPr algn="ctr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6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Kawasan Mojosongo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   11.89 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0295">
                <a:tc>
                  <a:txBody>
                    <a:bodyPr/>
                    <a:lstStyle/>
                    <a:p>
                      <a:pPr algn="ctr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>
                          <a:effectLst/>
                          <a:latin typeface="Segoe UI" pitchFamily="34" charset="0"/>
                          <a:cs typeface="Segoe UI" pitchFamily="34" charset="0"/>
                        </a:rPr>
                        <a:t>7</a:t>
                      </a:r>
                      <a:endParaRPr lang="id-ID" sz="1000" b="0" i="0" u="none" strike="noStrike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Kawasan Tegalharjo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  20.53 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90295">
                <a:tc>
                  <a:txBody>
                    <a:bodyPr/>
                    <a:lstStyle/>
                    <a:p>
                      <a:pPr algn="ctr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8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>
                          <a:effectLst/>
                          <a:latin typeface="Segoe UI" pitchFamily="34" charset="0"/>
                          <a:cs typeface="Segoe UI" pitchFamily="34" charset="0"/>
                        </a:rPr>
                        <a:t>Kawasan Karangasem</a:t>
                      </a:r>
                      <a:endParaRPr lang="id-ID" sz="1000" b="0" i="0" u="none" strike="noStrike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    13.24 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90295">
                <a:tc>
                  <a:txBody>
                    <a:bodyPr/>
                    <a:lstStyle/>
                    <a:p>
                      <a:pPr algn="ctr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>
                          <a:effectLst/>
                          <a:latin typeface="Segoe UI" pitchFamily="34" charset="0"/>
                          <a:cs typeface="Segoe UI" pitchFamily="34" charset="0"/>
                        </a:rPr>
                        <a:t>9</a:t>
                      </a:r>
                      <a:endParaRPr lang="id-ID" sz="1000" b="0" i="0" u="none" strike="noStrike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>
                          <a:effectLst/>
                          <a:latin typeface="Segoe UI" pitchFamily="34" charset="0"/>
                          <a:cs typeface="Segoe UI" pitchFamily="34" charset="0"/>
                        </a:rPr>
                        <a:t>Kawasan Laweyan</a:t>
                      </a:r>
                      <a:endParaRPr lang="id-ID" sz="1000" b="0" i="0" u="none" strike="noStrike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12.84 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90295">
                <a:tc>
                  <a:txBody>
                    <a:bodyPr/>
                    <a:lstStyle/>
                    <a:p>
                      <a:pPr algn="ctr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>
                          <a:effectLst/>
                          <a:latin typeface="Segoe UI" pitchFamily="34" charset="0"/>
                          <a:cs typeface="Segoe UI" pitchFamily="34" charset="0"/>
                        </a:rPr>
                        <a:t>10</a:t>
                      </a:r>
                      <a:endParaRPr lang="id-ID" sz="1000" b="0" i="0" u="none" strike="noStrike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Kawasan Panularan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     0.51 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90295">
                <a:tc>
                  <a:txBody>
                    <a:bodyPr/>
                    <a:lstStyle/>
                    <a:p>
                      <a:pPr algn="ctr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>
                          <a:effectLst/>
                          <a:latin typeface="Segoe UI" pitchFamily="34" charset="0"/>
                          <a:cs typeface="Segoe UI" pitchFamily="34" charset="0"/>
                        </a:rPr>
                        <a:t>11</a:t>
                      </a:r>
                      <a:endParaRPr lang="id-ID" sz="1000" b="0" i="0" u="none" strike="noStrike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Kawasan Timuran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   9.81 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23401">
                <a:tc>
                  <a:txBody>
                    <a:bodyPr/>
                    <a:lstStyle/>
                    <a:p>
                      <a:pPr algn="ctr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>
                          <a:effectLst/>
                          <a:latin typeface="Segoe UI" pitchFamily="34" charset="0"/>
                          <a:cs typeface="Segoe UI" pitchFamily="34" charset="0"/>
                        </a:rPr>
                        <a:t>12</a:t>
                      </a:r>
                      <a:endParaRPr lang="id-ID" sz="1000" b="0" i="0" u="none" strike="noStrike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Kawasan Bantaran Sungai Bengawan Solo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         9.41 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66600">
                <a:tc>
                  <a:txBody>
                    <a:bodyPr/>
                    <a:lstStyle/>
                    <a:p>
                      <a:pPr algn="ctr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>
                          <a:effectLst/>
                          <a:latin typeface="Segoe UI" pitchFamily="34" charset="0"/>
                          <a:cs typeface="Segoe UI" pitchFamily="34" charset="0"/>
                        </a:rPr>
                        <a:t>13</a:t>
                      </a:r>
                      <a:endParaRPr lang="id-ID" sz="1000" b="0" i="0" u="none" strike="noStrike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Kawasan Nusukan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       1.21 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90295">
                <a:tc>
                  <a:txBody>
                    <a:bodyPr/>
                    <a:lstStyle/>
                    <a:p>
                      <a:pPr algn="ctr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>
                          <a:effectLst/>
                          <a:latin typeface="Segoe UI" pitchFamily="34" charset="0"/>
                          <a:cs typeface="Segoe UI" pitchFamily="34" charset="0"/>
                        </a:rPr>
                        <a:t>14</a:t>
                      </a:r>
                      <a:endParaRPr lang="id-ID" sz="1000" b="0" i="0" u="none" strike="noStrike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Kawasan Kadipiro Barat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      0.50 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90295">
                <a:tc>
                  <a:txBody>
                    <a:bodyPr/>
                    <a:lstStyle/>
                    <a:p>
                      <a:pPr algn="ctr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15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Kawasan Sondakan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    5.47 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90295">
                <a:tc>
                  <a:txBody>
                    <a:bodyPr/>
                    <a:lstStyle/>
                    <a:p>
                      <a:pPr algn="ctr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16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Kawasan Pasar Kliwon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14.64 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90295">
                <a:tc>
                  <a:txBody>
                    <a:bodyPr/>
                    <a:lstStyle/>
                    <a:p>
                      <a:pPr algn="ctr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>
                          <a:effectLst/>
                          <a:latin typeface="Segoe UI" pitchFamily="34" charset="0"/>
                          <a:cs typeface="Segoe UI" pitchFamily="34" charset="0"/>
                        </a:rPr>
                        <a:t>17</a:t>
                      </a:r>
                      <a:endParaRPr lang="id-ID" sz="1000" b="0" i="0" u="none" strike="noStrike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Kawasan Kadipiro Timur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0.54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90295">
                <a:tc>
                  <a:txBody>
                    <a:bodyPr/>
                    <a:lstStyle/>
                    <a:p>
                      <a:pPr algn="ctr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>
                          <a:effectLst/>
                          <a:latin typeface="Segoe UI" pitchFamily="34" charset="0"/>
                          <a:cs typeface="Segoe UI" pitchFamily="34" charset="0"/>
                        </a:rPr>
                        <a:t>18</a:t>
                      </a:r>
                      <a:endParaRPr lang="id-ID" sz="1000" b="0" i="0" u="none" strike="noStrike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Kawasan Sumber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8.91 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90295">
                <a:tc>
                  <a:txBody>
                    <a:bodyPr/>
                    <a:lstStyle/>
                    <a:p>
                      <a:pPr algn="ctr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19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Kawasan Bantaran Rel KA Kadipiro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   7.53 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90295">
                <a:tc>
                  <a:txBody>
                    <a:bodyPr/>
                    <a:lstStyle/>
                    <a:p>
                      <a:pPr algn="ctr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>
                          <a:effectLst/>
                          <a:latin typeface="Segoe UI" pitchFamily="34" charset="0"/>
                          <a:cs typeface="Segoe UI" pitchFamily="34" charset="0"/>
                        </a:rPr>
                        <a:t>20</a:t>
                      </a:r>
                      <a:endParaRPr lang="id-ID" sz="1000" b="0" i="0" u="none" strike="noStrike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Kawasan Kerten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      0.68 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90295">
                <a:tc>
                  <a:txBody>
                    <a:bodyPr/>
                    <a:lstStyle/>
                    <a:p>
                      <a:pPr algn="ctr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>
                          <a:effectLst/>
                          <a:latin typeface="Segoe UI" pitchFamily="34" charset="0"/>
                          <a:cs typeface="Segoe UI" pitchFamily="34" charset="0"/>
                        </a:rPr>
                        <a:t>21</a:t>
                      </a:r>
                      <a:endParaRPr lang="id-ID" sz="1000" b="0" i="0" u="none" strike="noStrike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>
                          <a:effectLst/>
                          <a:latin typeface="Segoe UI" pitchFamily="34" charset="0"/>
                          <a:cs typeface="Segoe UI" pitchFamily="34" charset="0"/>
                        </a:rPr>
                        <a:t>Kawasan Manahan</a:t>
                      </a:r>
                      <a:endParaRPr lang="id-ID" sz="1000" b="0" i="0" u="none" strike="noStrike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      1.72 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90295">
                <a:tc>
                  <a:txBody>
                    <a:bodyPr/>
                    <a:lstStyle/>
                    <a:p>
                      <a:pPr algn="ctr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>
                          <a:effectLst/>
                          <a:latin typeface="Segoe UI" pitchFamily="34" charset="0"/>
                          <a:cs typeface="Segoe UI" pitchFamily="34" charset="0"/>
                        </a:rPr>
                        <a:t>22</a:t>
                      </a:r>
                      <a:endParaRPr lang="id-ID" sz="1000" b="0" i="0" u="none" strike="noStrike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Kawasan Kratonan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     17.35 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190295">
                <a:tc>
                  <a:txBody>
                    <a:bodyPr/>
                    <a:lstStyle/>
                    <a:p>
                      <a:pPr algn="ctr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>
                          <a:effectLst/>
                          <a:latin typeface="Segoe UI" pitchFamily="34" charset="0"/>
                          <a:cs typeface="Segoe UI" pitchFamily="34" charset="0"/>
                        </a:rPr>
                        <a:t>23</a:t>
                      </a:r>
                      <a:endParaRPr lang="id-ID" sz="1000" b="0" i="0" u="none" strike="noStrike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>
                          <a:effectLst/>
                          <a:latin typeface="Segoe UI" pitchFamily="34" charset="0"/>
                          <a:cs typeface="Segoe UI" pitchFamily="34" charset="0"/>
                        </a:rPr>
                        <a:t>Kawasan Kestalan</a:t>
                      </a:r>
                      <a:endParaRPr lang="id-ID" sz="1000" b="0" i="0" u="none" strike="noStrike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   35.73 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  <a:tr h="190295">
                <a:tc>
                  <a:txBody>
                    <a:bodyPr/>
                    <a:lstStyle/>
                    <a:p>
                      <a:pPr algn="ctr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24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Kawasan Sudiroprajan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    6.11 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4"/>
                  </a:ext>
                </a:extLst>
              </a:tr>
              <a:tr h="190295">
                <a:tc>
                  <a:txBody>
                    <a:bodyPr/>
                    <a:lstStyle/>
                    <a:p>
                      <a:pPr algn="ctr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>
                          <a:effectLst/>
                          <a:latin typeface="Segoe UI" pitchFamily="34" charset="0"/>
                          <a:cs typeface="Segoe UI" pitchFamily="34" charset="0"/>
                        </a:rPr>
                        <a:t>25</a:t>
                      </a:r>
                      <a:endParaRPr lang="id-ID" sz="1000" b="0" i="0" u="none" strike="noStrike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Kawasan Banyuanyar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    5.28 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5"/>
                  </a:ext>
                </a:extLst>
              </a:tr>
              <a:tr h="190295">
                <a:tc>
                  <a:txBody>
                    <a:bodyPr/>
                    <a:lstStyle/>
                    <a:p>
                      <a:pPr algn="ctr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>
                          <a:effectLst/>
                          <a:latin typeface="Segoe UI" pitchFamily="34" charset="0"/>
                          <a:cs typeface="Segoe UI" pitchFamily="34" charset="0"/>
                        </a:rPr>
                        <a:t>26</a:t>
                      </a:r>
                      <a:endParaRPr lang="id-ID" sz="1000" b="0" i="0" u="none" strike="noStrike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Kawasan Pajang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    2.31 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6"/>
                  </a:ext>
                </a:extLst>
              </a:tr>
              <a:tr h="190295">
                <a:tc>
                  <a:txBody>
                    <a:bodyPr/>
                    <a:lstStyle/>
                    <a:p>
                      <a:pPr algn="ctr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>
                          <a:effectLst/>
                          <a:latin typeface="Segoe UI" pitchFamily="34" charset="0"/>
                          <a:cs typeface="Segoe UI" pitchFamily="34" charset="0"/>
                        </a:rPr>
                        <a:t>27</a:t>
                      </a:r>
                      <a:endParaRPr lang="id-ID" sz="1000" b="0" i="0" u="none" strike="noStrike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Kawasan Penumping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  1.20 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7"/>
                  </a:ext>
                </a:extLst>
              </a:tr>
              <a:tr h="190295">
                <a:tc>
                  <a:txBody>
                    <a:bodyPr/>
                    <a:lstStyle/>
                    <a:p>
                      <a:pPr algn="ctr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>
                          <a:effectLst/>
                          <a:latin typeface="Segoe UI" pitchFamily="34" charset="0"/>
                          <a:cs typeface="Segoe UI" pitchFamily="34" charset="0"/>
                        </a:rPr>
                        <a:t>28</a:t>
                      </a:r>
                      <a:endParaRPr lang="id-ID" sz="1000" b="0" i="0" u="none" strike="noStrike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id-ID" sz="1000" u="none" strike="noStrike" dirty="0">
                          <a:effectLst/>
                          <a:latin typeface="Segoe UI" pitchFamily="34" charset="0"/>
                          <a:cs typeface="Segoe UI" pitchFamily="34" charset="0"/>
                        </a:rPr>
                        <a:t>Kawasan Punggawan</a:t>
                      </a:r>
                      <a:endParaRPr lang="id-ID" sz="1000" b="0" i="0" u="none" strike="noStrike" dirty="0">
                        <a:solidFill>
                          <a:srgbClr val="000000"/>
                        </a:solidFill>
                        <a:effectLst/>
                        <a:latin typeface="Segoe UI" pitchFamily="34" charset="0"/>
                        <a:cs typeface="Segoe UI" pitchFamily="34" charset="0"/>
                      </a:endParaRPr>
                    </a:p>
                  </a:txBody>
                  <a:tcPr marL="8507" marR="8507" marT="8507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     0.23 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8"/>
                  </a:ext>
                </a:extLst>
              </a:tr>
            </a:tbl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6429258" y="6517714"/>
            <a:ext cx="2444470" cy="261610"/>
            <a:chOff x="6429258" y="6517714"/>
            <a:chExt cx="2444470" cy="261610"/>
          </a:xfrm>
        </p:grpSpPr>
        <p:sp>
          <p:nvSpPr>
            <p:cNvPr id="2" name="Rectangle 1"/>
            <p:cNvSpPr/>
            <p:nvPr/>
          </p:nvSpPr>
          <p:spPr>
            <a:xfrm>
              <a:off x="6429258" y="6568040"/>
              <a:ext cx="668741" cy="17742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097999" y="6517714"/>
              <a:ext cx="177572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3200" b="1">
                  <a:latin typeface="Arial Black" panose="020B0A04020102020204" pitchFamily="34" charset="0"/>
                  <a:ea typeface="Adobe Gothic Std B" panose="020B0800000000000000" pitchFamily="34" charset="-128"/>
                </a:defRPr>
              </a:lvl1pPr>
            </a:lstStyle>
            <a:p>
              <a:r>
                <a:rPr lang="en-US" sz="1100" dirty="0" err="1" smtClean="0"/>
                <a:t>Kawasan</a:t>
              </a:r>
              <a:r>
                <a:rPr lang="en-US" sz="1100" dirty="0" smtClean="0"/>
                <a:t> </a:t>
              </a:r>
              <a:r>
                <a:rPr lang="en-US" sz="1100" dirty="0" err="1" smtClean="0"/>
                <a:t>Prioritas</a:t>
              </a:r>
              <a:endParaRPr 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42827560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2400" y="76200"/>
            <a:ext cx="8839200" cy="662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TextBox 3"/>
          <p:cNvSpPr txBox="1"/>
          <p:nvPr/>
        </p:nvSpPr>
        <p:spPr>
          <a:xfrm>
            <a:off x="193041" y="227469"/>
            <a:ext cx="80249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Arial Black" panose="020B0A04020102020204" pitchFamily="34" charset="0"/>
                <a:ea typeface="Adobe Gothic Std B" panose="020B0800000000000000" pitchFamily="34" charset="-128"/>
              </a:rPr>
              <a:t>BASELINE NUMERIK KAWASAN SEMANGGI</a:t>
            </a:r>
            <a:endParaRPr lang="en-US" sz="1600" b="1" dirty="0">
              <a:latin typeface="Arial Black" panose="020B0A04020102020204" pitchFamily="34" charset="0"/>
              <a:ea typeface="Adobe Gothic Std B" panose="020B0800000000000000" pitchFamily="34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1" y="685800"/>
            <a:ext cx="8280920" cy="2664296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" indent="0">
              <a:lnSpc>
                <a:spcPct val="150000"/>
              </a:lnSpc>
              <a:buNone/>
            </a:pPr>
            <a:r>
              <a:rPr lang="id-ID" sz="2000" dirty="0" smtClean="0"/>
              <a:t>SESUAI </a:t>
            </a:r>
            <a:r>
              <a:rPr lang="id-ID" sz="2000" b="1" dirty="0" smtClean="0"/>
              <a:t>SK WALIKOTA SURAKARTA Nomor 413.21/38.3/1/2016</a:t>
            </a:r>
            <a:r>
              <a:rPr lang="id-ID" sz="2000" dirty="0" smtClean="0"/>
              <a:t> tentang Penetapan Lokasi Kawasan Lingkungan Perumahan dan Permukiman Kumuh Kota Surakarta, Kawasan Semanggi memiliki luasan kumuh sebesar 76,03 Ha yang terbagi dalam 2 Kecamatan dan 5 Kelurahan.</a:t>
            </a:r>
            <a:endParaRPr lang="id-ID" sz="2000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87625" y="3284984"/>
            <a:ext cx="6768752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677794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/>
          <p:cNvSpPr/>
          <p:nvPr/>
        </p:nvSpPr>
        <p:spPr>
          <a:xfrm>
            <a:off x="-1" y="161925"/>
            <a:ext cx="9144001" cy="67627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8438"/>
            <a:ext cx="8229600" cy="639762"/>
          </a:xfrm>
        </p:spPr>
        <p:txBody>
          <a:bodyPr>
            <a:noAutofit/>
          </a:bodyPr>
          <a:lstStyle/>
          <a:p>
            <a:r>
              <a:rPr lang="id-ID" sz="2000" b="1" dirty="0" smtClean="0">
                <a:solidFill>
                  <a:schemeClr val="bg1"/>
                </a:solidFill>
                <a:latin typeface="Arial Narrow" pitchFamily="34" charset="0"/>
              </a:rPr>
              <a:t>KEGIATAN APBN DI KAWASAN SEMANGGI </a:t>
            </a:r>
            <a:endParaRPr lang="id-ID" sz="20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905000" y="1066800"/>
            <a:ext cx="5029200" cy="5029200"/>
            <a:chOff x="2895600" y="762000"/>
            <a:chExt cx="4267200" cy="4191000"/>
          </a:xfrm>
        </p:grpSpPr>
        <p:pic>
          <p:nvPicPr>
            <p:cNvPr id="4" name="Picture 3"/>
            <p:cNvPicPr/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  </a:ext>
              </a:extLst>
            </a:blip>
            <a:srcRect l="2904" t="7928" r="59203" b="44645"/>
            <a:stretch>
              <a:fillRect/>
            </a:stretch>
          </p:blipFill>
          <p:spPr bwMode="auto">
            <a:xfrm>
              <a:off x="2895600" y="762000"/>
              <a:ext cx="4267200" cy="4191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  </a:ext>
            </a:extLst>
          </p:spPr>
        </p:pic>
        <p:sp>
          <p:nvSpPr>
            <p:cNvPr id="5" name="Oval 4"/>
            <p:cNvSpPr/>
            <p:nvPr/>
          </p:nvSpPr>
          <p:spPr>
            <a:xfrm>
              <a:off x="4419600" y="1219201"/>
              <a:ext cx="1930277" cy="2514600"/>
            </a:xfrm>
            <a:prstGeom prst="ellipse">
              <a:avLst/>
            </a:prstGeom>
            <a:solidFill>
              <a:srgbClr val="FFC000">
                <a:alpha val="20000"/>
              </a:srgbClr>
            </a:solidFill>
            <a:ln w="1905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5030953" y="2103121"/>
              <a:ext cx="1219556" cy="2821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/>
                <a:t>BLOK </a:t>
              </a:r>
              <a:r>
                <a:rPr lang="id-ID" sz="1600" b="1" dirty="0" smtClean="0"/>
                <a:t>UTARA </a:t>
              </a:r>
              <a:endParaRPr lang="en-US" sz="1600" b="1" dirty="0"/>
            </a:p>
          </p:txBody>
        </p:sp>
        <p:sp>
          <p:nvSpPr>
            <p:cNvPr id="7" name="Oval 6"/>
            <p:cNvSpPr/>
            <p:nvPr/>
          </p:nvSpPr>
          <p:spPr>
            <a:xfrm>
              <a:off x="3733800" y="3505200"/>
              <a:ext cx="1295400" cy="1295400"/>
            </a:xfrm>
            <a:prstGeom prst="ellipse">
              <a:avLst/>
            </a:prstGeom>
            <a:solidFill>
              <a:srgbClr val="FFC000">
                <a:alpha val="20000"/>
              </a:srgbClr>
            </a:solidFill>
            <a:ln w="1905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3810000" y="3619500"/>
              <a:ext cx="1151609" cy="4873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600" b="1" dirty="0"/>
                <a:t>BLOK SELATAN</a:t>
              </a:r>
            </a:p>
          </p:txBody>
        </p:sp>
        <p:sp>
          <p:nvSpPr>
            <p:cNvPr id="9" name="Oval 8"/>
            <p:cNvSpPr/>
            <p:nvPr/>
          </p:nvSpPr>
          <p:spPr>
            <a:xfrm>
              <a:off x="5029200" y="3810001"/>
              <a:ext cx="533400" cy="533400"/>
            </a:xfrm>
            <a:prstGeom prst="ellipse">
              <a:avLst/>
            </a:prstGeom>
            <a:solidFill>
              <a:srgbClr val="FFC000">
                <a:alpha val="20000"/>
              </a:srgbClr>
            </a:solidFill>
            <a:ln w="1905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5029200" y="3968434"/>
              <a:ext cx="1369418" cy="2860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/>
                <a:t>BLOK </a:t>
              </a:r>
              <a:r>
                <a:rPr lang="id-ID" sz="1600" b="1" dirty="0" smtClean="0"/>
                <a:t>RW 23 </a:t>
              </a:r>
              <a:endParaRPr lang="en-US" sz="1600" b="1" dirty="0"/>
            </a:p>
          </p:txBody>
        </p:sp>
      </p:grpSp>
      <p:cxnSp>
        <p:nvCxnSpPr>
          <p:cNvPr id="15" name="Straight Connector 14"/>
          <p:cNvCxnSpPr/>
          <p:nvPr/>
        </p:nvCxnSpPr>
        <p:spPr>
          <a:xfrm rot="10800000">
            <a:off x="2438400" y="4953000"/>
            <a:ext cx="99060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5400000" flipH="1" flipV="1">
            <a:off x="1334294" y="3847306"/>
            <a:ext cx="2209800" cy="1588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24"/>
          <p:cNvSpPr/>
          <p:nvPr/>
        </p:nvSpPr>
        <p:spPr>
          <a:xfrm>
            <a:off x="0" y="1524000"/>
            <a:ext cx="3048000" cy="1143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d-ID" sz="1200" b="1" dirty="0" smtClean="0"/>
              <a:t>Kegiatan : Peningkatan Kws Permukiman Kumuh Semanggi </a:t>
            </a:r>
          </a:p>
          <a:p>
            <a:r>
              <a:rPr lang="id-ID" sz="1200" b="1" dirty="0" smtClean="0"/>
              <a:t>Pelaksana : </a:t>
            </a:r>
            <a:r>
              <a:rPr lang="id-ID" sz="1200" dirty="0" smtClean="0"/>
              <a:t>Satker PKP Jateng</a:t>
            </a:r>
          </a:p>
          <a:p>
            <a:r>
              <a:rPr lang="id-ID" sz="1200" b="1" dirty="0" smtClean="0"/>
              <a:t>Biaya Pelaksanaan :</a:t>
            </a:r>
            <a:r>
              <a:rPr lang="id-ID" sz="1200" dirty="0" smtClean="0"/>
              <a:t> </a:t>
            </a:r>
            <a:r>
              <a:rPr lang="id-ID" altLang="id-ID" sz="1200" dirty="0" smtClean="0">
                <a:latin typeface="Arial Narrow" pitchFamily="34" charset="0"/>
              </a:rPr>
              <a:t>Rp. 9.363.940.000,00 </a:t>
            </a:r>
            <a:r>
              <a:rPr lang="id-ID" sz="1200" dirty="0" smtClean="0"/>
              <a:t> </a:t>
            </a:r>
          </a:p>
          <a:p>
            <a:r>
              <a:rPr lang="id-ID" sz="1200" b="1" dirty="0" smtClean="0"/>
              <a:t>Tahun Pelaksanaan : </a:t>
            </a:r>
            <a:r>
              <a:rPr lang="id-ID" sz="1200" dirty="0" smtClean="0"/>
              <a:t>2018 </a:t>
            </a:r>
            <a:endParaRPr lang="id-ID" sz="1200" dirty="0"/>
          </a:p>
        </p:txBody>
      </p:sp>
      <p:sp>
        <p:nvSpPr>
          <p:cNvPr id="26" name="Oval 25"/>
          <p:cNvSpPr/>
          <p:nvPr/>
        </p:nvSpPr>
        <p:spPr>
          <a:xfrm>
            <a:off x="3886200" y="5562600"/>
            <a:ext cx="152400" cy="152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7" name="Straight Connector 26"/>
          <p:cNvCxnSpPr/>
          <p:nvPr/>
        </p:nvCxnSpPr>
        <p:spPr>
          <a:xfrm rot="10800000">
            <a:off x="3200400" y="6324601"/>
            <a:ext cx="762000" cy="1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>
            <a:off x="3123803" y="5257403"/>
            <a:ext cx="609600" cy="7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0" y="5638800"/>
            <a:ext cx="3124200" cy="1143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d-ID" sz="1200" b="1" dirty="0" smtClean="0"/>
              <a:t>Kegiatan : </a:t>
            </a:r>
            <a:r>
              <a:rPr lang="en-US" sz="1200" b="1" dirty="0" err="1" smtClean="0"/>
              <a:t>Optimalisasi</a:t>
            </a:r>
            <a:r>
              <a:rPr lang="en-US" sz="1200" b="1" dirty="0" smtClean="0"/>
              <a:t> ME IPAL</a:t>
            </a:r>
            <a:r>
              <a:rPr lang="id-ID" sz="1200" b="1" dirty="0" smtClean="0"/>
              <a:t> </a:t>
            </a:r>
            <a:r>
              <a:rPr lang="en-US" sz="1200" b="1" dirty="0" smtClean="0"/>
              <a:t>Kota Surakarta </a:t>
            </a:r>
            <a:endParaRPr lang="id-ID" sz="1200" b="1" dirty="0" smtClean="0"/>
          </a:p>
          <a:p>
            <a:r>
              <a:rPr lang="id-ID" sz="1200" b="1" dirty="0" smtClean="0"/>
              <a:t>Pelaksana : </a:t>
            </a:r>
            <a:r>
              <a:rPr lang="id-ID" sz="1200" dirty="0" smtClean="0"/>
              <a:t>Satker PLP Jateng</a:t>
            </a:r>
          </a:p>
          <a:p>
            <a:r>
              <a:rPr lang="id-ID" sz="1200" b="1" dirty="0" smtClean="0"/>
              <a:t>Biaya Pelaksanaan :</a:t>
            </a:r>
            <a:r>
              <a:rPr lang="id-ID" sz="1200" dirty="0" smtClean="0"/>
              <a:t> </a:t>
            </a:r>
            <a:r>
              <a:rPr lang="id-ID" altLang="id-ID" sz="1200" dirty="0" smtClean="0">
                <a:latin typeface="Arial Narrow" pitchFamily="34" charset="0"/>
              </a:rPr>
              <a:t>Rp</a:t>
            </a:r>
            <a:r>
              <a:rPr lang="en-US" altLang="id-ID" sz="1200" dirty="0" smtClean="0">
                <a:latin typeface="Arial Narrow" pitchFamily="34" charset="0"/>
              </a:rPr>
              <a:t>.4</a:t>
            </a:r>
            <a:r>
              <a:rPr lang="id-ID" altLang="id-ID" sz="1200" dirty="0" smtClean="0">
                <a:latin typeface="Arial Narrow" pitchFamily="34" charset="0"/>
              </a:rPr>
              <a:t>.</a:t>
            </a:r>
            <a:r>
              <a:rPr lang="en-US" altLang="id-ID" sz="1200" dirty="0" smtClean="0">
                <a:latin typeface="Arial Narrow" pitchFamily="34" charset="0"/>
              </a:rPr>
              <a:t>982</a:t>
            </a:r>
            <a:r>
              <a:rPr lang="id-ID" altLang="id-ID" sz="1200" dirty="0" smtClean="0">
                <a:latin typeface="Arial Narrow" pitchFamily="34" charset="0"/>
              </a:rPr>
              <a:t>.</a:t>
            </a:r>
            <a:r>
              <a:rPr lang="en-US" altLang="id-ID" sz="1200" dirty="0" smtClean="0">
                <a:latin typeface="Arial Narrow" pitchFamily="34" charset="0"/>
              </a:rPr>
              <a:t>505</a:t>
            </a:r>
            <a:r>
              <a:rPr lang="id-ID" altLang="id-ID" sz="1200" dirty="0" smtClean="0">
                <a:latin typeface="Arial Narrow" pitchFamily="34" charset="0"/>
              </a:rPr>
              <a:t>.000,00 </a:t>
            </a:r>
          </a:p>
          <a:p>
            <a:r>
              <a:rPr lang="id-ID" sz="1200" b="1" dirty="0" smtClean="0"/>
              <a:t>Tahun Pelaksanaan : </a:t>
            </a:r>
            <a:r>
              <a:rPr lang="id-ID" sz="1200" dirty="0" smtClean="0"/>
              <a:t>2018 </a:t>
            </a:r>
            <a:endParaRPr lang="id-ID" sz="1200" dirty="0"/>
          </a:p>
        </p:txBody>
      </p:sp>
      <p:sp>
        <p:nvSpPr>
          <p:cNvPr id="40" name="Oval 39"/>
          <p:cNvSpPr/>
          <p:nvPr/>
        </p:nvSpPr>
        <p:spPr>
          <a:xfrm>
            <a:off x="3962400" y="5181600"/>
            <a:ext cx="152400" cy="15240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41" name="Straight Connector 40"/>
          <p:cNvCxnSpPr/>
          <p:nvPr/>
        </p:nvCxnSpPr>
        <p:spPr>
          <a:xfrm rot="10800000">
            <a:off x="4114800" y="5257800"/>
            <a:ext cx="1066800" cy="1588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ounded Rectangle 42"/>
          <p:cNvSpPr/>
          <p:nvPr/>
        </p:nvSpPr>
        <p:spPr>
          <a:xfrm>
            <a:off x="6019800" y="4267200"/>
            <a:ext cx="3124200" cy="1295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d-ID" sz="1200" b="1" dirty="0" smtClean="0"/>
              <a:t>Kegiatan : </a:t>
            </a:r>
            <a:r>
              <a:rPr lang="id-ID" sz="1200" b="1" spc="30" dirty="0" smtClean="0">
                <a:latin typeface="Garamond"/>
                <a:cs typeface="Garamond"/>
              </a:rPr>
              <a:t>Pembangunan </a:t>
            </a:r>
            <a:r>
              <a:rPr lang="id-ID" sz="1200" b="1" spc="55" dirty="0" smtClean="0">
                <a:latin typeface="Garamond"/>
                <a:cs typeface="Garamond"/>
              </a:rPr>
              <a:t>Spam </a:t>
            </a:r>
            <a:r>
              <a:rPr lang="id-ID" sz="1200" b="1" spc="35" dirty="0" smtClean="0">
                <a:latin typeface="Garamond"/>
                <a:cs typeface="Garamond"/>
              </a:rPr>
              <a:t>Semanggi </a:t>
            </a:r>
            <a:r>
              <a:rPr lang="id-ID" sz="1200" b="1" spc="60" dirty="0" smtClean="0">
                <a:latin typeface="Garamond"/>
                <a:cs typeface="Garamond"/>
              </a:rPr>
              <a:t>Kapasitas </a:t>
            </a:r>
            <a:r>
              <a:rPr lang="id-ID" sz="1200" b="1" spc="40" dirty="0" smtClean="0">
                <a:latin typeface="Garamond"/>
                <a:cs typeface="Garamond"/>
              </a:rPr>
              <a:t>300 </a:t>
            </a:r>
            <a:r>
              <a:rPr lang="id-ID" sz="1200" b="1" spc="5" dirty="0" smtClean="0">
                <a:latin typeface="Garamond"/>
                <a:cs typeface="Garamond"/>
              </a:rPr>
              <a:t>Lt/dt</a:t>
            </a:r>
            <a:endParaRPr lang="id-ID" sz="1200" b="1" dirty="0" smtClean="0"/>
          </a:p>
          <a:p>
            <a:r>
              <a:rPr lang="id-ID" sz="1200" b="1" dirty="0" smtClean="0"/>
              <a:t>Pelaksana : </a:t>
            </a:r>
            <a:r>
              <a:rPr lang="id-ID" sz="1200" dirty="0" smtClean="0"/>
              <a:t>Satker PSPAM Jateng</a:t>
            </a:r>
          </a:p>
          <a:p>
            <a:r>
              <a:rPr lang="id-ID" sz="1200" b="1" dirty="0" smtClean="0"/>
              <a:t>Biaya Pelaksanaan :</a:t>
            </a:r>
            <a:r>
              <a:rPr lang="id-ID" sz="1200" dirty="0" smtClean="0"/>
              <a:t> </a:t>
            </a:r>
            <a:r>
              <a:rPr lang="id-ID" sz="1100" spc="5" dirty="0" smtClean="0">
                <a:solidFill>
                  <a:srgbClr val="231F20"/>
                </a:solidFill>
                <a:latin typeface="Maiandra GD"/>
                <a:cs typeface="Maiandra GD"/>
              </a:rPr>
              <a:t>Rp 54.033.375.000</a:t>
            </a:r>
            <a:endParaRPr lang="id-ID" altLang="id-ID" sz="1200" dirty="0" smtClean="0">
              <a:latin typeface="Arial Narrow" pitchFamily="34" charset="0"/>
            </a:endParaRPr>
          </a:p>
          <a:p>
            <a:r>
              <a:rPr lang="id-ID" sz="1200" b="1" dirty="0" smtClean="0"/>
              <a:t>Tahun Pelaksanaan : </a:t>
            </a:r>
            <a:r>
              <a:rPr lang="id-ID" sz="1200" dirty="0" smtClean="0"/>
              <a:t>2016- 2018 </a:t>
            </a:r>
            <a:endParaRPr lang="id-ID" sz="1200" dirty="0"/>
          </a:p>
        </p:txBody>
      </p:sp>
      <p:sp>
        <p:nvSpPr>
          <p:cNvPr id="13" name="Oval 12"/>
          <p:cNvSpPr/>
          <p:nvPr/>
        </p:nvSpPr>
        <p:spPr>
          <a:xfrm>
            <a:off x="3352800" y="5486400"/>
            <a:ext cx="152400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53" name="Straight Connector 52"/>
          <p:cNvCxnSpPr/>
          <p:nvPr/>
        </p:nvCxnSpPr>
        <p:spPr>
          <a:xfrm rot="5400000">
            <a:off x="3657997" y="6019403"/>
            <a:ext cx="609600" cy="7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rot="10800000">
            <a:off x="5181600" y="6019800"/>
            <a:ext cx="533400" cy="1588"/>
          </a:xfrm>
          <a:prstGeom prst="line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rot="5400000">
            <a:off x="4800600" y="5638800"/>
            <a:ext cx="76200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ounded Rectangle 61"/>
          <p:cNvSpPr/>
          <p:nvPr/>
        </p:nvSpPr>
        <p:spPr>
          <a:xfrm>
            <a:off x="6019800" y="5562600"/>
            <a:ext cx="3124200" cy="10668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d-ID" sz="1200" b="1" dirty="0" smtClean="0"/>
              <a:t>Kegiatan : </a:t>
            </a:r>
            <a:r>
              <a:rPr lang="id-ID" sz="1200" b="1" spc="30" dirty="0" smtClean="0">
                <a:latin typeface="Garamond"/>
                <a:cs typeface="Garamond"/>
              </a:rPr>
              <a:t>Optimalisasi SPAM Kota Surakarta</a:t>
            </a:r>
            <a:endParaRPr lang="id-ID" sz="1200" b="1" dirty="0" smtClean="0"/>
          </a:p>
          <a:p>
            <a:r>
              <a:rPr lang="id-ID" sz="1200" b="1" dirty="0" smtClean="0"/>
              <a:t>Pelaksana : </a:t>
            </a:r>
            <a:r>
              <a:rPr lang="id-ID" sz="1200" dirty="0" smtClean="0"/>
              <a:t>Satker PSPAM Jateng</a:t>
            </a:r>
          </a:p>
          <a:p>
            <a:r>
              <a:rPr lang="id-ID" sz="1200" b="1" dirty="0" smtClean="0"/>
              <a:t>Biaya Pelaksanaan :</a:t>
            </a:r>
            <a:r>
              <a:rPr lang="id-ID" sz="1200" dirty="0" smtClean="0"/>
              <a:t> </a:t>
            </a:r>
            <a:r>
              <a:rPr lang="id-ID" sz="1100" spc="10" dirty="0" smtClean="0">
                <a:solidFill>
                  <a:schemeClr val="tx1"/>
                </a:solidFill>
                <a:latin typeface="Century Gothic"/>
                <a:cs typeface="Century Gothic"/>
              </a:rPr>
              <a:t>RP.5.245.504,00</a:t>
            </a:r>
            <a:endParaRPr lang="id-ID" altLang="id-ID" sz="12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r>
              <a:rPr lang="id-ID" sz="1200" b="1" dirty="0" smtClean="0"/>
              <a:t>Tahun Pelaksanaan : </a:t>
            </a:r>
            <a:r>
              <a:rPr lang="id-ID" sz="1200" dirty="0" smtClean="0"/>
              <a:t>2018 </a:t>
            </a:r>
            <a:endParaRPr lang="id-ID" sz="1200" dirty="0"/>
          </a:p>
        </p:txBody>
      </p:sp>
      <p:sp>
        <p:nvSpPr>
          <p:cNvPr id="63" name="Oval 62"/>
          <p:cNvSpPr/>
          <p:nvPr/>
        </p:nvSpPr>
        <p:spPr>
          <a:xfrm>
            <a:off x="4724400" y="4800600"/>
            <a:ext cx="152400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72" name="Straight Connector 71"/>
          <p:cNvCxnSpPr/>
          <p:nvPr/>
        </p:nvCxnSpPr>
        <p:spPr>
          <a:xfrm rot="5400000">
            <a:off x="4076700" y="4076700"/>
            <a:ext cx="144780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rot="10800000">
            <a:off x="4800600" y="3352800"/>
            <a:ext cx="1219200" cy="1588"/>
          </a:xfrm>
          <a:prstGeom prst="line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ounded Rectangle 76"/>
          <p:cNvSpPr/>
          <p:nvPr/>
        </p:nvSpPr>
        <p:spPr>
          <a:xfrm>
            <a:off x="6096000" y="2743200"/>
            <a:ext cx="2895600" cy="1143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d-ID" sz="1200" b="1" dirty="0" smtClean="0"/>
              <a:t>Kegiatan : Peningkatan Kws Permukiman Kumuh RW 23 </a:t>
            </a:r>
          </a:p>
          <a:p>
            <a:r>
              <a:rPr lang="id-ID" sz="1200" b="1" dirty="0" smtClean="0"/>
              <a:t>Pelaksana : </a:t>
            </a:r>
            <a:r>
              <a:rPr lang="id-ID" sz="1200" dirty="0" smtClean="0"/>
              <a:t>Satker PKP Jateng</a:t>
            </a:r>
          </a:p>
          <a:p>
            <a:r>
              <a:rPr lang="id-ID" sz="1200" b="1" dirty="0" smtClean="0"/>
              <a:t>Biaya Pelaksanaan :</a:t>
            </a:r>
            <a:r>
              <a:rPr lang="id-ID" sz="1200" dirty="0" smtClean="0"/>
              <a:t> </a:t>
            </a:r>
            <a:r>
              <a:rPr lang="id-ID" altLang="id-ID" sz="1200" dirty="0" smtClean="0">
                <a:latin typeface="Arial Narrow" pitchFamily="34" charset="0"/>
              </a:rPr>
              <a:t>Rp. 7.000.000.000</a:t>
            </a:r>
            <a:endParaRPr lang="id-ID" sz="1200" dirty="0" smtClean="0"/>
          </a:p>
          <a:p>
            <a:r>
              <a:rPr lang="id-ID" sz="1200" b="1" dirty="0" smtClean="0"/>
              <a:t>Tahun Pelaksanaan : </a:t>
            </a:r>
            <a:r>
              <a:rPr lang="id-ID" sz="1200" dirty="0" smtClean="0"/>
              <a:t>2019 </a:t>
            </a:r>
            <a:endParaRPr lang="id-ID" sz="1200" dirty="0"/>
          </a:p>
        </p:txBody>
      </p:sp>
      <p:sp>
        <p:nvSpPr>
          <p:cNvPr id="81" name="Chevron 80"/>
          <p:cNvSpPr/>
          <p:nvPr/>
        </p:nvSpPr>
        <p:spPr>
          <a:xfrm>
            <a:off x="457200" y="161925"/>
            <a:ext cx="457200" cy="676275"/>
          </a:xfrm>
          <a:prstGeom prst="chevron">
            <a:avLst>
              <a:gd name="adj" fmla="val 6764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>
              <a:solidFill>
                <a:prstClr val="black"/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5867400" y="914400"/>
            <a:ext cx="3124200" cy="1219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d-ID" sz="1200" b="1" dirty="0" smtClean="0"/>
              <a:t>Kegiatan : BDI Semanggi,  Sangkrah, Sewu,</a:t>
            </a:r>
          </a:p>
          <a:p>
            <a:r>
              <a:rPr lang="id-ID" sz="1200" b="1" dirty="0" smtClean="0"/>
              <a:t>Gandekan, Kedunglumbu</a:t>
            </a:r>
          </a:p>
          <a:p>
            <a:r>
              <a:rPr lang="id-ID" sz="1200" b="1" dirty="0" smtClean="0"/>
              <a:t>Pelaksana : </a:t>
            </a:r>
            <a:r>
              <a:rPr lang="id-ID" sz="1200" dirty="0" smtClean="0"/>
              <a:t>Satker PIP Kota Surkarta</a:t>
            </a:r>
          </a:p>
          <a:p>
            <a:r>
              <a:rPr lang="id-ID" sz="1200" b="1" dirty="0" smtClean="0"/>
              <a:t>Biaya Pelaksanaan :</a:t>
            </a:r>
            <a:r>
              <a:rPr lang="id-ID" sz="1200" dirty="0" smtClean="0"/>
              <a:t> </a:t>
            </a:r>
            <a:r>
              <a:rPr lang="id-ID" altLang="id-ID" sz="1200" dirty="0" smtClean="0">
                <a:latin typeface="Arial Narrow" pitchFamily="34" charset="0"/>
              </a:rPr>
              <a:t>Rp11.850.000.000</a:t>
            </a:r>
            <a:endParaRPr lang="id-ID" sz="1200" dirty="0" smtClean="0"/>
          </a:p>
          <a:p>
            <a:r>
              <a:rPr lang="id-ID" sz="1200" b="1" dirty="0" smtClean="0"/>
              <a:t>Tahun Pelaksanaan : </a:t>
            </a:r>
            <a:r>
              <a:rPr lang="id-ID" sz="1200" dirty="0" smtClean="0"/>
              <a:t>2017 -2019</a:t>
            </a:r>
            <a:endParaRPr lang="id-ID" sz="1200" dirty="0"/>
          </a:p>
        </p:txBody>
      </p:sp>
      <p:cxnSp>
        <p:nvCxnSpPr>
          <p:cNvPr id="35" name="Straight Connector 34"/>
          <p:cNvCxnSpPr/>
          <p:nvPr/>
        </p:nvCxnSpPr>
        <p:spPr>
          <a:xfrm rot="10800000">
            <a:off x="4648200" y="1371600"/>
            <a:ext cx="1219200" cy="1588"/>
          </a:xfrm>
          <a:prstGeom prst="line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4534694" y="1485106"/>
            <a:ext cx="22860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14386937-2990-4083-8D18-8F35A33D23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020" r="21313"/>
          <a:stretch/>
        </p:blipFill>
        <p:spPr>
          <a:xfrm>
            <a:off x="4648200" y="838200"/>
            <a:ext cx="4114800" cy="2590800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00"/>
              </a:solidFill>
            </a:endParaRPr>
          </a:p>
        </p:txBody>
      </p:sp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899706" y="0"/>
            <a:ext cx="10301694" cy="550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8398" tIns="44200" rIns="88398" bIns="4420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43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37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7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7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i-FI" altLang="id-ID" sz="1600" b="1" dirty="0" smtClean="0">
                <a:solidFill>
                  <a:schemeClr val="bg1"/>
                </a:solidFill>
                <a:latin typeface="+mj-lt"/>
              </a:rPr>
              <a:t>PENINGKATAN KUALITAS PERMUKIMAN KUMUH PERKOTAAN</a:t>
            </a:r>
            <a:r>
              <a:rPr lang="id-ID" altLang="id-ID" sz="1600" b="1" dirty="0" smtClean="0">
                <a:solidFill>
                  <a:schemeClr val="bg1"/>
                </a:solidFill>
                <a:latin typeface="+mj-lt"/>
              </a:rPr>
              <a:t> KAWASAN SEMANGGI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i-FI" altLang="id-ID" sz="1400" b="1" dirty="0" smtClean="0">
                <a:solidFill>
                  <a:schemeClr val="bg1"/>
                </a:solidFill>
              </a:rPr>
              <a:t>KOTA SURAKARTA</a:t>
            </a:r>
            <a:r>
              <a:rPr lang="id-ID" altLang="id-ID" sz="1400" b="1" dirty="0" smtClean="0">
                <a:solidFill>
                  <a:schemeClr val="bg1"/>
                </a:solidFill>
              </a:rPr>
              <a:t>, PROVINSI JAWA TENGAH </a:t>
            </a:r>
            <a:endParaRPr lang="fi-FI" altLang="id-ID" sz="1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2" name="Picture 11" descr="D:\Foto Semanggi  RW 7\Before (0%)\DSCN232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038" y="3962399"/>
            <a:ext cx="4220849" cy="2700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 descr="E:\DINAS CIPTA KARYA JATENG\PEKERJAAN SATKER PKP TH 2018\PAPARAN JAKARTA 22 JANUARI\KOTA SURAKARTA\Data Drainase Semanggi 2017\Foto Semanggi Baru\IMG_097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984" y="914401"/>
            <a:ext cx="4259816" cy="2514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731749D4-70B5-4FBF-8538-7F0DFC9B5E78}"/>
              </a:ext>
            </a:extLst>
          </p:cNvPr>
          <p:cNvSpPr/>
          <p:nvPr/>
        </p:nvSpPr>
        <p:spPr>
          <a:xfrm>
            <a:off x="286613" y="2996315"/>
            <a:ext cx="1195402" cy="2501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60963" tIns="30482" rIns="60963" bIns="30482" anchor="ctr"/>
          <a:lstStyle/>
          <a:p>
            <a:pPr defTabSz="914446">
              <a:defRPr/>
            </a:pPr>
            <a:r>
              <a:rPr lang="en-US" b="1" dirty="0">
                <a:solidFill>
                  <a:schemeClr val="tx1"/>
                </a:solidFill>
                <a:latin typeface="Swis721 Cn BT" pitchFamily="34" charset="0"/>
              </a:rPr>
              <a:t>BEFORE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5276408C-5515-472C-953A-A6B8B4A05B91}"/>
              </a:ext>
            </a:extLst>
          </p:cNvPr>
          <p:cNvSpPr/>
          <p:nvPr/>
        </p:nvSpPr>
        <p:spPr>
          <a:xfrm>
            <a:off x="4717901" y="3019948"/>
            <a:ext cx="1195402" cy="2501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60963" tIns="30482" rIns="60963" bIns="30482" anchor="ctr"/>
          <a:lstStyle/>
          <a:p>
            <a:pPr defTabSz="914446">
              <a:defRPr/>
            </a:pPr>
            <a:r>
              <a:rPr lang="en-US" b="1" dirty="0">
                <a:solidFill>
                  <a:schemeClr val="tx1"/>
                </a:solidFill>
                <a:latin typeface="Swis721 Cn BT" pitchFamily="34" charset="0"/>
              </a:rPr>
              <a:t>AFTER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477C6AE9-B3E4-480B-A9FA-0EE7A1694DE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498" y="3962400"/>
            <a:ext cx="4195114" cy="2780608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731749D4-70B5-4FBF-8538-7F0DFC9B5E78}"/>
              </a:ext>
            </a:extLst>
          </p:cNvPr>
          <p:cNvSpPr/>
          <p:nvPr/>
        </p:nvSpPr>
        <p:spPr>
          <a:xfrm>
            <a:off x="330161" y="6345966"/>
            <a:ext cx="1195402" cy="2501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60963" tIns="30482" rIns="60963" bIns="30482" anchor="ctr"/>
          <a:lstStyle/>
          <a:p>
            <a:pPr defTabSz="914446">
              <a:defRPr/>
            </a:pPr>
            <a:r>
              <a:rPr lang="en-US" b="1" dirty="0">
                <a:solidFill>
                  <a:schemeClr val="tx1"/>
                </a:solidFill>
                <a:latin typeface="Swis721 Cn BT" pitchFamily="34" charset="0"/>
              </a:rPr>
              <a:t>BEFORE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5276408C-5515-472C-953A-A6B8B4A05B91}"/>
              </a:ext>
            </a:extLst>
          </p:cNvPr>
          <p:cNvSpPr/>
          <p:nvPr/>
        </p:nvSpPr>
        <p:spPr>
          <a:xfrm>
            <a:off x="4674354" y="6369600"/>
            <a:ext cx="1195402" cy="2501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60963" tIns="30482" rIns="60963" bIns="30482" anchor="ctr"/>
          <a:lstStyle/>
          <a:p>
            <a:pPr defTabSz="914446">
              <a:defRPr/>
            </a:pPr>
            <a:r>
              <a:rPr lang="en-US" b="1" dirty="0">
                <a:solidFill>
                  <a:schemeClr val="tx1"/>
                </a:solidFill>
                <a:latin typeface="Swis721 Cn BT" pitchFamily="34" charset="0"/>
              </a:rPr>
              <a:t>AFTER</a:t>
            </a:r>
          </a:p>
        </p:txBody>
      </p:sp>
      <p:sp>
        <p:nvSpPr>
          <p:cNvPr id="25" name="Rectangle 24">
            <a:extLst/>
          </p:cNvPr>
          <p:cNvSpPr/>
          <p:nvPr/>
        </p:nvSpPr>
        <p:spPr>
          <a:xfrm>
            <a:off x="0" y="914400"/>
            <a:ext cx="2482850" cy="884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b="1" u="sng" dirty="0">
              <a:solidFill>
                <a:srgbClr val="1E2F32"/>
              </a:solidFill>
              <a:latin typeface="Agency FB" panose="020B0503020202020204" pitchFamily="34" charset="0"/>
              <a:cs typeface="Avenir Next Condensed Medium"/>
            </a:endParaRPr>
          </a:p>
        </p:txBody>
      </p:sp>
      <p:sp>
        <p:nvSpPr>
          <p:cNvPr id="28" name="Chevron 27"/>
          <p:cNvSpPr/>
          <p:nvPr/>
        </p:nvSpPr>
        <p:spPr>
          <a:xfrm>
            <a:off x="457200" y="0"/>
            <a:ext cx="365125" cy="600075"/>
          </a:xfrm>
          <a:prstGeom prst="chevron">
            <a:avLst>
              <a:gd name="adj" fmla="val 6764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>
              <a:solidFill>
                <a:prstClr val="black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6200" y="3471446"/>
            <a:ext cx="8839200" cy="33855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</a:rPr>
              <a:t>1</a:t>
            </a:r>
            <a:r>
              <a:rPr lang="id-ID" sz="1600" b="1" dirty="0" smtClean="0">
                <a:latin typeface="Arial Narrow" pitchFamily="34" charset="0"/>
              </a:rPr>
              <a:t>8</a:t>
            </a:r>
            <a:r>
              <a:rPr lang="en-US" sz="1600" b="1" dirty="0" smtClean="0">
                <a:latin typeface="Arial Narrow" pitchFamily="34" charset="0"/>
              </a:rPr>
              <a:t> </a:t>
            </a:r>
            <a:r>
              <a:rPr lang="en-US" sz="1600" b="1" dirty="0" err="1" smtClean="0">
                <a:latin typeface="Arial Narrow" pitchFamily="34" charset="0"/>
              </a:rPr>
              <a:t>rumah</a:t>
            </a:r>
            <a:r>
              <a:rPr lang="en-US" sz="1600" b="1" dirty="0" smtClean="0">
                <a:latin typeface="Arial Narrow" pitchFamily="34" charset="0"/>
              </a:rPr>
              <a:t> </a:t>
            </a:r>
            <a:r>
              <a:rPr lang="en-US" sz="1600" b="1" dirty="0" err="1" smtClean="0">
                <a:latin typeface="Arial Narrow" pitchFamily="34" charset="0"/>
              </a:rPr>
              <a:t>warga</a:t>
            </a:r>
            <a:r>
              <a:rPr lang="id-ID" sz="1600" b="1" dirty="0" smtClean="0">
                <a:latin typeface="Arial Narrow" pitchFamily="34" charset="0"/>
              </a:rPr>
              <a:t> (bantaran sungai dan ilegal)</a:t>
            </a:r>
            <a:r>
              <a:rPr lang="en-US" sz="1600" b="1" dirty="0" smtClean="0">
                <a:latin typeface="Arial Narrow" pitchFamily="34" charset="0"/>
              </a:rPr>
              <a:t>  </a:t>
            </a:r>
            <a:r>
              <a:rPr lang="id-ID" sz="1600" b="1" dirty="0" smtClean="0">
                <a:latin typeface="Arial Narrow" pitchFamily="34" charset="0"/>
              </a:rPr>
              <a:t>direlokasi dengan pendanaan APBD Kota Surakarta</a:t>
            </a:r>
            <a:endParaRPr lang="id-ID" sz="16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1167</Words>
  <Application>Microsoft Office PowerPoint</Application>
  <PresentationFormat>On-screen Show (4:3)</PresentationFormat>
  <Paragraphs>317</Paragraphs>
  <Slides>17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KEGIATAN APBN DI KAWASAN SEMANGGI 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 PC</dc:creator>
  <cp:lastModifiedBy>HP PC</cp:lastModifiedBy>
  <cp:revision>39</cp:revision>
  <dcterms:created xsi:type="dcterms:W3CDTF">2019-04-26T08:50:29Z</dcterms:created>
  <dcterms:modified xsi:type="dcterms:W3CDTF">2019-04-29T08:11:07Z</dcterms:modified>
</cp:coreProperties>
</file>